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121"/>
  </p:notesMasterIdLst>
  <p:sldIdLst>
    <p:sldId id="293" r:id="rId2"/>
    <p:sldId id="370" r:id="rId3"/>
    <p:sldId id="410" r:id="rId4"/>
    <p:sldId id="300" r:id="rId5"/>
    <p:sldId id="411" r:id="rId6"/>
    <p:sldId id="568" r:id="rId7"/>
    <p:sldId id="570" r:id="rId8"/>
    <p:sldId id="569" r:id="rId9"/>
    <p:sldId id="571" r:id="rId10"/>
    <p:sldId id="572" r:id="rId11"/>
    <p:sldId id="412" r:id="rId12"/>
    <p:sldId id="420" r:id="rId13"/>
    <p:sldId id="414" r:id="rId14"/>
    <p:sldId id="573" r:id="rId15"/>
    <p:sldId id="429" r:id="rId16"/>
    <p:sldId id="430" r:id="rId17"/>
    <p:sldId id="431" r:id="rId18"/>
    <p:sldId id="433" r:id="rId19"/>
    <p:sldId id="434" r:id="rId20"/>
    <p:sldId id="438" r:id="rId21"/>
    <p:sldId id="437" r:id="rId22"/>
    <p:sldId id="439" r:id="rId23"/>
    <p:sldId id="440" r:id="rId24"/>
    <p:sldId id="441" r:id="rId25"/>
    <p:sldId id="442" r:id="rId26"/>
    <p:sldId id="443" r:id="rId27"/>
    <p:sldId id="444" r:id="rId28"/>
    <p:sldId id="445" r:id="rId29"/>
    <p:sldId id="448" r:id="rId30"/>
    <p:sldId id="449" r:id="rId31"/>
    <p:sldId id="450" r:id="rId32"/>
    <p:sldId id="452" r:id="rId33"/>
    <p:sldId id="451" r:id="rId34"/>
    <p:sldId id="454" r:id="rId35"/>
    <p:sldId id="453" r:id="rId36"/>
    <p:sldId id="455" r:id="rId37"/>
    <p:sldId id="456" r:id="rId38"/>
    <p:sldId id="458" r:id="rId39"/>
    <p:sldId id="460" r:id="rId40"/>
    <p:sldId id="459" r:id="rId41"/>
    <p:sldId id="461" r:id="rId42"/>
    <p:sldId id="462" r:id="rId43"/>
    <p:sldId id="464" r:id="rId44"/>
    <p:sldId id="463" r:id="rId45"/>
    <p:sldId id="465" r:id="rId46"/>
    <p:sldId id="466" r:id="rId47"/>
    <p:sldId id="467" r:id="rId48"/>
    <p:sldId id="468" r:id="rId49"/>
    <p:sldId id="471" r:id="rId50"/>
    <p:sldId id="470" r:id="rId51"/>
    <p:sldId id="472" r:id="rId52"/>
    <p:sldId id="469" r:id="rId53"/>
    <p:sldId id="475" r:id="rId54"/>
    <p:sldId id="476" r:id="rId55"/>
    <p:sldId id="479" r:id="rId56"/>
    <p:sldId id="478" r:id="rId57"/>
    <p:sldId id="480" r:id="rId58"/>
    <p:sldId id="477" r:id="rId59"/>
    <p:sldId id="474" r:id="rId60"/>
    <p:sldId id="482" r:id="rId61"/>
    <p:sldId id="481" r:id="rId62"/>
    <p:sldId id="483" r:id="rId63"/>
    <p:sldId id="473" r:id="rId64"/>
    <p:sldId id="484" r:id="rId65"/>
    <p:sldId id="493" r:id="rId66"/>
    <p:sldId id="492" r:id="rId67"/>
    <p:sldId id="491" r:id="rId68"/>
    <p:sldId id="490" r:id="rId69"/>
    <p:sldId id="489" r:id="rId70"/>
    <p:sldId id="496" r:id="rId71"/>
    <p:sldId id="495" r:id="rId72"/>
    <p:sldId id="500" r:id="rId73"/>
    <p:sldId id="499" r:id="rId74"/>
    <p:sldId id="494" r:id="rId75"/>
    <p:sldId id="566" r:id="rId76"/>
    <p:sldId id="504" r:id="rId77"/>
    <p:sldId id="503" r:id="rId78"/>
    <p:sldId id="501" r:id="rId79"/>
    <p:sldId id="531" r:id="rId80"/>
    <p:sldId id="532" r:id="rId81"/>
    <p:sldId id="505" r:id="rId82"/>
    <p:sldId id="510" r:id="rId83"/>
    <p:sldId id="502" r:id="rId84"/>
    <p:sldId id="509" r:id="rId85"/>
    <p:sldId id="507" r:id="rId86"/>
    <p:sldId id="506" r:id="rId87"/>
    <p:sldId id="533" r:id="rId88"/>
    <p:sldId id="534" r:id="rId89"/>
    <p:sldId id="567" r:id="rId90"/>
    <p:sldId id="515" r:id="rId91"/>
    <p:sldId id="536" r:id="rId92"/>
    <p:sldId id="537" r:id="rId93"/>
    <p:sldId id="540" r:id="rId94"/>
    <p:sldId id="541" r:id="rId95"/>
    <p:sldId id="538" r:id="rId96"/>
    <p:sldId id="542" r:id="rId97"/>
    <p:sldId id="543" r:id="rId98"/>
    <p:sldId id="544" r:id="rId99"/>
    <p:sldId id="545" r:id="rId100"/>
    <p:sldId id="546" r:id="rId101"/>
    <p:sldId id="547" r:id="rId102"/>
    <p:sldId id="548" r:id="rId103"/>
    <p:sldId id="549" r:id="rId104"/>
    <p:sldId id="514" r:id="rId105"/>
    <p:sldId id="551" r:id="rId106"/>
    <p:sldId id="553" r:id="rId107"/>
    <p:sldId id="552" r:id="rId108"/>
    <p:sldId id="555" r:id="rId109"/>
    <p:sldId id="556" r:id="rId110"/>
    <p:sldId id="557" r:id="rId111"/>
    <p:sldId id="554" r:id="rId112"/>
    <p:sldId id="558" r:id="rId113"/>
    <p:sldId id="560" r:id="rId114"/>
    <p:sldId id="561" r:id="rId115"/>
    <p:sldId id="562" r:id="rId116"/>
    <p:sldId id="563" r:id="rId117"/>
    <p:sldId id="564" r:id="rId118"/>
    <p:sldId id="565" r:id="rId119"/>
    <p:sldId id="408" r:id="rId120"/>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extLs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4764" autoAdjust="0"/>
  </p:normalViewPr>
  <p:slideViewPr>
    <p:cSldViewPr snapToGrid="0" snapToObjects="1">
      <p:cViewPr varScale="1">
        <p:scale>
          <a:sx n="52" d="100"/>
          <a:sy n="52" d="100"/>
        </p:scale>
        <p:origin x="-1757" y="-96"/>
      </p:cViewPr>
      <p:guideLst>
        <p:guide orient="horz" pos="3072"/>
        <p:guide pos="4096"/>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 name="Shape 3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2" name="Shape 3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365358109"/>
      </p:ext>
    </p:extLst>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9576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On crashing follow </a:t>
            </a:r>
            <a:r>
              <a:rPr lang="en-US" dirty="0" err="1" smtClean="0"/>
              <a:t>esp</a:t>
            </a:r>
            <a:r>
              <a:rPr lang="en-US" dirty="0" smtClean="0"/>
              <a:t> in dump and check where</a:t>
            </a:r>
            <a:r>
              <a:rPr lang="en-US" baseline="0" dirty="0" smtClean="0"/>
              <a:t> the sequence break,</a:t>
            </a:r>
            <a:r>
              <a:rPr lang="en-US" dirty="0" smtClean="0"/>
              <a:t> We already removed 0x09 that</a:t>
            </a:r>
            <a:r>
              <a:rPr lang="en-US" baseline="0" dirty="0" smtClean="0"/>
              <a:t> means we have to remove 0x0a</a:t>
            </a:r>
            <a:endParaRPr lang="en-US" dirty="0" smtClean="0"/>
          </a:p>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already removed 0x09 that</a:t>
            </a:r>
            <a:r>
              <a:rPr lang="en-US" baseline="0" dirty="0" smtClean="0"/>
              <a:t> means we have to remove 0x0a, </a:t>
            </a:r>
            <a:r>
              <a:rPr lang="en-US" baseline="0" dirty="0" err="1" smtClean="0"/>
              <a:t>rengenrate</a:t>
            </a:r>
            <a:r>
              <a:rPr lang="en-US" baseline="0" dirty="0" smtClean="0"/>
              <a:t> the evil.m3u file from updated script</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Crash program and follow </a:t>
            </a:r>
            <a:r>
              <a:rPr lang="en-US" dirty="0" err="1" smtClean="0"/>
              <a:t>esp</a:t>
            </a:r>
            <a:r>
              <a:rPr lang="en-US" dirty="0" smtClean="0"/>
              <a:t> in dump again,</a:t>
            </a:r>
            <a:r>
              <a:rPr lang="en-US" baseline="0" dirty="0" smtClean="0"/>
              <a:t> notice this time all the remaining characters appeared</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Crash program and follow </a:t>
            </a:r>
            <a:r>
              <a:rPr lang="en-US" dirty="0" err="1" smtClean="0"/>
              <a:t>esp</a:t>
            </a:r>
            <a:r>
              <a:rPr lang="en-US" dirty="0" smtClean="0"/>
              <a:t> in dump again,</a:t>
            </a:r>
            <a:r>
              <a:rPr lang="en-US" baseline="0" dirty="0" smtClean="0"/>
              <a:t> notice this time all the remaining characters appeared</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a:t>
            </a:r>
            <a:r>
              <a:rPr lang="en-US" baseline="0" dirty="0" smtClean="0"/>
              <a:t> JMP to ESP, make sure we select the address that does not contain 0x09 and 0x0a</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a:t>
            </a:r>
            <a:r>
              <a:rPr lang="en-US" baseline="0" dirty="0" smtClean="0"/>
              <a:t> script to include </a:t>
            </a:r>
            <a:r>
              <a:rPr lang="en-US" baseline="0" dirty="0" err="1" smtClean="0"/>
              <a:t>jmp</a:t>
            </a:r>
            <a:r>
              <a:rPr lang="en-US" baseline="0" dirty="0" smtClean="0"/>
              <a:t> to </a:t>
            </a:r>
            <a:r>
              <a:rPr lang="en-US" baseline="0" dirty="0" err="1" smtClean="0"/>
              <a:t>esp</a:t>
            </a:r>
            <a:r>
              <a:rPr lang="en-US" baseline="0" dirty="0" smtClean="0"/>
              <a:t>, note we flipped the address while writing due to </a:t>
            </a:r>
            <a:r>
              <a:rPr lang="en-US" baseline="0" dirty="0" err="1" smtClean="0"/>
              <a:t>endianess</a:t>
            </a:r>
            <a:r>
              <a:rPr lang="en-US" baseline="0" dirty="0" smtClean="0"/>
              <a:t> that intel </a:t>
            </a:r>
            <a:r>
              <a:rPr lang="en-US" baseline="0" dirty="0" err="1" smtClean="0"/>
              <a:t>cpu</a:t>
            </a:r>
            <a:r>
              <a:rPr lang="en-US" baseline="0" dirty="0" smtClean="0"/>
              <a:t> follows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Restart the binary</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 execution then type </a:t>
            </a:r>
            <a:r>
              <a:rPr lang="en-US" dirty="0" err="1" smtClean="0"/>
              <a:t>bp</a:t>
            </a:r>
            <a:r>
              <a:rPr lang="en-US" dirty="0" smtClean="0"/>
              <a:t> 1001b058 </a:t>
            </a:r>
            <a:r>
              <a:rPr lang="en-US" dirty="0" err="1" smtClean="0"/>
              <a:t>i.e</a:t>
            </a:r>
            <a:r>
              <a:rPr lang="en-US" baseline="0" dirty="0" smtClean="0"/>
              <a:t> </a:t>
            </a:r>
            <a:r>
              <a:rPr lang="en-US" dirty="0" smtClean="0"/>
              <a:t>the jump </a:t>
            </a:r>
            <a:r>
              <a:rPr lang="en-US" dirty="0" err="1" smtClean="0"/>
              <a:t>esp</a:t>
            </a:r>
            <a:r>
              <a:rPr lang="en-US" dirty="0" smtClean="0"/>
              <a:t> address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breakpoint</a:t>
            </a:r>
            <a:r>
              <a:rPr lang="en-US" baseline="0" dirty="0" smtClean="0"/>
              <a:t> hit now step slowly by pressing F7</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stepping</a:t>
            </a:r>
            <a:r>
              <a:rPr lang="en-US" baseline="0" dirty="0" smtClean="0"/>
              <a:t> in twice we landed to our </a:t>
            </a:r>
            <a:r>
              <a:rPr lang="en-US" baseline="0" dirty="0" err="1" smtClean="0"/>
              <a:t>nops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Generate the shellcode,</a:t>
            </a:r>
            <a:r>
              <a:rPr lang="en-US" baseline="0" dirty="0" smtClean="0"/>
              <a:t> keep in mind to mention the bad character so </a:t>
            </a:r>
            <a:r>
              <a:rPr lang="en-US" baseline="0" dirty="0" err="1" smtClean="0"/>
              <a:t>metasploit</a:t>
            </a:r>
            <a:r>
              <a:rPr lang="en-US" baseline="0" dirty="0" smtClean="0"/>
              <a:t> wont include them in shellcode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shellcode in</a:t>
            </a:r>
            <a:r>
              <a:rPr lang="en-US" baseline="0" dirty="0" smtClean="0"/>
              <a:t> exploit code and generate new evil.m3u file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Restart binary</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Continure</a:t>
            </a:r>
            <a:r>
              <a:rPr lang="en-US" baseline="0" dirty="0" smtClean="0"/>
              <a:t> the execution then set breakpoint, </a:t>
            </a:r>
            <a:r>
              <a:rPr lang="en-US" baseline="0" dirty="0" err="1" smtClean="0"/>
              <a:t>bp</a:t>
            </a:r>
            <a:r>
              <a:rPr lang="en-US" baseline="0" dirty="0" smtClean="0"/>
              <a:t> 1001b058</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Reload final evil.m3u</a:t>
            </a:r>
            <a:r>
              <a:rPr lang="en-US" baseline="0" dirty="0" smtClean="0"/>
              <a:t> file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Continure</a:t>
            </a:r>
            <a:r>
              <a:rPr lang="en-US" dirty="0" smtClean="0"/>
              <a:t> the program by pressing F7</a:t>
            </a:r>
            <a:r>
              <a:rPr lang="en-US" baseline="0" dirty="0" smtClean="0"/>
              <a:t> twice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our</a:t>
            </a:r>
            <a:r>
              <a:rPr lang="en-US" baseline="0" dirty="0" smtClean="0"/>
              <a:t> </a:t>
            </a:r>
            <a:r>
              <a:rPr lang="en-US" baseline="0" dirty="0" err="1" smtClean="0"/>
              <a:t>nops</a:t>
            </a:r>
            <a:r>
              <a:rPr lang="en-US" baseline="0" dirty="0" smtClean="0"/>
              <a:t>, continue execution from here by pressing F9</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9576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call to __main,</a:t>
            </a:r>
            <a:r>
              <a:rPr lang="en-US" baseline="0" dirty="0" smtClean="0"/>
              <a:t> we are interested in instructions after that call and the function __Z3sumii which is actually sum() from C code</a:t>
            </a:r>
          </a:p>
          <a:p>
            <a:r>
              <a:rPr lang="en-US" baseline="0" dirty="0" smtClean="0"/>
              <a:t>Note the address </a:t>
            </a:r>
            <a:r>
              <a:rPr lang="en-US" b="1" baseline="0" dirty="0" smtClean="0"/>
              <a:t>00401558 </a:t>
            </a:r>
            <a:r>
              <a:rPr lang="en-US" b="0" baseline="0" dirty="0" smtClean="0"/>
              <a:t>and</a:t>
            </a:r>
            <a:r>
              <a:rPr lang="en-US" b="1" baseline="0" dirty="0" smtClean="0"/>
              <a:t> 00401594 </a:t>
            </a:r>
            <a:r>
              <a:rPr lang="en-US" b="0" baseline="0" dirty="0" smtClean="0"/>
              <a:t> as we will setup breakpoints to look into main() and sum()</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instructions after call to __main are basically initializing variables </a:t>
            </a:r>
            <a:r>
              <a:rPr lang="en-US" b="1" baseline="0" dirty="0" err="1" smtClean="0"/>
              <a:t>i,j</a:t>
            </a:r>
            <a:r>
              <a:rPr lang="en-US" baseline="0" dirty="0" smtClean="0"/>
              <a:t> to 0 then assigning 0A (10 in decimal) to variable </a:t>
            </a:r>
            <a:r>
              <a:rPr lang="en-US" b="1" baseline="0" dirty="0" err="1" smtClean="0"/>
              <a:t>i</a:t>
            </a:r>
            <a:r>
              <a:rPr lang="en-US" baseline="0" dirty="0" smtClean="0"/>
              <a:t> and 0F (15 in decimal) to variable </a:t>
            </a:r>
            <a:r>
              <a:rPr lang="en-US" b="1" baseline="0" dirty="0" smtClean="0"/>
              <a:t>j</a:t>
            </a:r>
          </a:p>
          <a:p>
            <a:r>
              <a:rPr lang="en-US" baseline="0" dirty="0" smtClean="0"/>
              <a:t>Below the first highlighted part parameters are being prepared and pushed on top of stack, once the call to __Z3sumii is made program will jump there and once it returns</a:t>
            </a:r>
          </a:p>
          <a:p>
            <a:r>
              <a:rPr lang="en-US" baseline="0" dirty="0" smtClean="0"/>
              <a:t>The value returned by __Z3sumii will be stored in the variable k which is later on push on top of stack followed by call to </a:t>
            </a:r>
            <a:r>
              <a:rPr lang="en-US" baseline="0" dirty="0" err="1" smtClean="0"/>
              <a:t>printf</a:t>
            </a:r>
            <a:r>
              <a:rPr lang="en-US" baseline="0" dirty="0" smtClean="0"/>
              <a:t>()</a:t>
            </a:r>
          </a:p>
        </p:txBody>
      </p:sp>
    </p:spTree>
    <p:extLst>
      <p:ext uri="{BB962C8B-B14F-4D97-AF65-F5344CB8AC3E}">
        <p14:creationId xmlns:p14="http://schemas.microsoft.com/office/powerpoint/2010/main" val="152351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 moves</a:t>
            </a:r>
            <a:r>
              <a:rPr lang="en-US" baseline="0" dirty="0" smtClean="0"/>
              <a:t> the 2 arguments into registers (</a:t>
            </a:r>
            <a:r>
              <a:rPr lang="en-US" baseline="0" dirty="0" err="1" smtClean="0"/>
              <a:t>edx</a:t>
            </a:r>
            <a:r>
              <a:rPr lang="en-US" baseline="0" dirty="0" smtClean="0"/>
              <a:t> </a:t>
            </a:r>
            <a:r>
              <a:rPr lang="en-US" baseline="0" dirty="0" err="1" smtClean="0"/>
              <a:t>contians</a:t>
            </a:r>
            <a:r>
              <a:rPr lang="en-US" baseline="0" dirty="0" smtClean="0"/>
              <a:t> 2</a:t>
            </a:r>
            <a:r>
              <a:rPr lang="en-US" baseline="30000" dirty="0" smtClean="0"/>
              <a:t>nd</a:t>
            </a:r>
            <a:r>
              <a:rPr lang="en-US" baseline="0" dirty="0" smtClean="0"/>
              <a:t> parameter </a:t>
            </a:r>
            <a:r>
              <a:rPr lang="en-US" baseline="0" dirty="0" err="1" smtClean="0"/>
              <a:t>i.e</a:t>
            </a:r>
            <a:r>
              <a:rPr lang="en-US" baseline="0" dirty="0" smtClean="0"/>
              <a:t> variable </a:t>
            </a:r>
            <a:r>
              <a:rPr lang="en-US" b="1" baseline="0" dirty="0" smtClean="0"/>
              <a:t>j</a:t>
            </a:r>
            <a:r>
              <a:rPr lang="en-US" baseline="0" dirty="0" smtClean="0"/>
              <a:t> and </a:t>
            </a:r>
            <a:r>
              <a:rPr lang="en-US" baseline="0" dirty="0" err="1" smtClean="0"/>
              <a:t>eax</a:t>
            </a:r>
            <a:r>
              <a:rPr lang="en-US" baseline="0" dirty="0" smtClean="0"/>
              <a:t> contains 1</a:t>
            </a:r>
            <a:r>
              <a:rPr lang="en-US" baseline="30000" dirty="0" smtClean="0"/>
              <a:t>st</a:t>
            </a:r>
            <a:r>
              <a:rPr lang="en-US" baseline="0" dirty="0" smtClean="0"/>
              <a:t> parameter </a:t>
            </a:r>
            <a:r>
              <a:rPr lang="en-US" baseline="0" dirty="0" err="1" smtClean="0"/>
              <a:t>i.e</a:t>
            </a:r>
            <a:r>
              <a:rPr lang="en-US" baseline="0" dirty="0" smtClean="0"/>
              <a:t> variable </a:t>
            </a:r>
            <a:r>
              <a:rPr lang="en-US" b="1" baseline="0" dirty="0" err="1" smtClean="0"/>
              <a:t>i</a:t>
            </a:r>
            <a:r>
              <a:rPr lang="en-US" baseline="0" dirty="0" smtClean="0"/>
              <a:t>) then perform add which stores result in </a:t>
            </a:r>
            <a:r>
              <a:rPr lang="en-US" baseline="0" dirty="0" err="1" smtClean="0"/>
              <a:t>eax</a:t>
            </a:r>
            <a:endParaRPr lang="en-US" baseline="0" dirty="0" smtClean="0"/>
          </a:p>
          <a:p>
            <a:r>
              <a:rPr lang="en-US" baseline="0" dirty="0" smtClean="0"/>
              <a:t>Later on the address which contains values of 1</a:t>
            </a:r>
            <a:r>
              <a:rPr lang="en-US" baseline="30000" dirty="0" smtClean="0"/>
              <a:t>st</a:t>
            </a:r>
            <a:r>
              <a:rPr lang="en-US" baseline="0" dirty="0" smtClean="0"/>
              <a:t> argument is pushed on top of stack followed by call to </a:t>
            </a:r>
            <a:r>
              <a:rPr lang="en-US" baseline="0" dirty="0" err="1" smtClean="0"/>
              <a:t>printf</a:t>
            </a:r>
            <a:r>
              <a:rPr lang="en-US" baseline="0" dirty="0" smtClean="0"/>
              <a:t>(), </a:t>
            </a:r>
            <a:r>
              <a:rPr lang="en-US" baseline="0" dirty="0" err="1" smtClean="0"/>
              <a:t>simillarly</a:t>
            </a:r>
            <a:r>
              <a:rPr lang="en-US" baseline="0" dirty="0" smtClean="0"/>
              <a:t> address of 2</a:t>
            </a:r>
            <a:r>
              <a:rPr lang="en-US" baseline="30000" dirty="0" smtClean="0"/>
              <a:t>nd</a:t>
            </a:r>
            <a:r>
              <a:rPr lang="en-US" baseline="0" dirty="0" smtClean="0"/>
              <a:t> parameter is pushed on top of stack followed by call to </a:t>
            </a:r>
            <a:r>
              <a:rPr lang="en-US" baseline="0" dirty="0" err="1" smtClean="0"/>
              <a:t>printf</a:t>
            </a:r>
            <a:r>
              <a:rPr lang="en-US" baseline="0" dirty="0" smtClean="0"/>
              <a:t>()</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set breakpoints</a:t>
            </a:r>
            <a:r>
              <a:rPr lang="en-US" baseline="0" dirty="0" smtClean="0"/>
              <a:t> on </a:t>
            </a:r>
            <a:r>
              <a:rPr lang="en-US" b="1" baseline="0" dirty="0" smtClean="0"/>
              <a:t>0x00401558 </a:t>
            </a:r>
            <a:r>
              <a:rPr lang="en-US" baseline="0" dirty="0" smtClean="0"/>
              <a:t>the call to __main and call to __Z3sumii </a:t>
            </a:r>
            <a:r>
              <a:rPr lang="en-US" b="1" baseline="0" dirty="0" smtClean="0"/>
              <a:t>0x00401594</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 execution </a:t>
            </a:r>
            <a:r>
              <a:rPr lang="en-US" dirty="0" err="1" smtClean="0"/>
              <a:t>untill</a:t>
            </a:r>
            <a:r>
              <a:rPr lang="en-US" baseline="0" dirty="0" smtClean="0"/>
              <a:t> we hit breakpoint at 0x00401558 step over it using F8</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 sections of debugger</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disassembly we can see our two variable(</a:t>
            </a:r>
            <a:r>
              <a:rPr lang="en-US" b="1" dirty="0" err="1" smtClean="0"/>
              <a:t>i</a:t>
            </a:r>
            <a:r>
              <a:rPr lang="en-US" baseline="0" dirty="0" smtClean="0"/>
              <a:t> and </a:t>
            </a:r>
            <a:r>
              <a:rPr lang="en-US" b="1" baseline="0" dirty="0" smtClean="0"/>
              <a:t>j</a:t>
            </a:r>
            <a:r>
              <a:rPr lang="en-US" baseline="0" dirty="0" smtClean="0"/>
              <a:t>) values being initialized to 0, take a look at ESP, this time variables are not referred by EBP rather ESP which another way of referencing.</a:t>
            </a:r>
          </a:p>
          <a:p>
            <a:r>
              <a:rPr lang="en-US" baseline="0" dirty="0" smtClean="0"/>
              <a:t>Note the stack addresses highlighted contains 0 as well</a:t>
            </a:r>
          </a:p>
        </p:txBody>
      </p:sp>
    </p:spTree>
    <p:extLst>
      <p:ext uri="{BB962C8B-B14F-4D97-AF65-F5344CB8AC3E}">
        <p14:creationId xmlns:p14="http://schemas.microsoft.com/office/powerpoint/2010/main" val="1523515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variables gets assigned new values </a:t>
            </a:r>
            <a:r>
              <a:rPr lang="en-US" dirty="0" err="1" smtClean="0"/>
              <a:t>i.e</a:t>
            </a:r>
            <a:r>
              <a:rPr lang="en-US" dirty="0" smtClean="0"/>
              <a:t> variable</a:t>
            </a:r>
            <a:r>
              <a:rPr lang="en-US" baseline="0" dirty="0" smtClean="0"/>
              <a:t> </a:t>
            </a:r>
            <a:r>
              <a:rPr lang="en-US" b="1" baseline="0" dirty="0" err="1" smtClean="0"/>
              <a:t>i</a:t>
            </a:r>
            <a:r>
              <a:rPr lang="en-US" b="1" baseline="0" dirty="0" smtClean="0"/>
              <a:t> </a:t>
            </a:r>
            <a:r>
              <a:rPr lang="en-US" b="0" baseline="0" dirty="0" smtClean="0"/>
              <a:t>contains 0A (10 in decimal) and variable </a:t>
            </a:r>
            <a:r>
              <a:rPr lang="en-US" b="1" baseline="0" dirty="0" smtClean="0">
                <a:solidFill>
                  <a:srgbClr val="FF0000"/>
                </a:solidFill>
              </a:rPr>
              <a:t>j</a:t>
            </a:r>
            <a:r>
              <a:rPr lang="en-US" b="0" baseline="0" dirty="0" smtClean="0"/>
              <a:t> contains 0F (15 in decimal)</a:t>
            </a:r>
            <a:endParaRPr lang="en-US" b="0" dirty="0"/>
          </a:p>
        </p:txBody>
      </p:sp>
    </p:spTree>
    <p:extLst>
      <p:ext uri="{BB962C8B-B14F-4D97-AF65-F5344CB8AC3E}">
        <p14:creationId xmlns:p14="http://schemas.microsoft.com/office/powerpoint/2010/main" val="152351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1847634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variable </a:t>
            </a:r>
            <a:r>
              <a:rPr lang="en-US" b="1" dirty="0" smtClean="0"/>
              <a:t>k</a:t>
            </a:r>
            <a:r>
              <a:rPr lang="en-US" dirty="0" smtClean="0"/>
              <a:t> is initialized as 0</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Arguments are being setup here</a:t>
            </a:r>
            <a:r>
              <a:rPr lang="en-US" baseline="0" dirty="0" smtClean="0"/>
              <a:t> to call the function sum(), before calling the function values need to placed on top of stack as well as the return address where the program will continue execution from.</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EAX is being moved to </a:t>
            </a:r>
            <a:r>
              <a:rPr lang="en-US" b="1" dirty="0" smtClean="0"/>
              <a:t>ESP+4</a:t>
            </a:r>
            <a:r>
              <a:rPr lang="en-US" b="1" baseline="0" dirty="0" smtClean="0"/>
              <a:t> </a:t>
            </a:r>
            <a:r>
              <a:rPr lang="en-US" baseline="0" dirty="0" smtClean="0"/>
              <a:t>which means it preparing </a:t>
            </a:r>
            <a:r>
              <a:rPr lang="en-US" b="1" baseline="0" dirty="0" smtClean="0"/>
              <a:t>2</a:t>
            </a:r>
            <a:r>
              <a:rPr lang="en-US" b="1" baseline="30000" dirty="0" smtClean="0"/>
              <a:t>nd</a:t>
            </a:r>
            <a:r>
              <a:rPr lang="en-US" b="1" baseline="0" dirty="0" smtClean="0"/>
              <a:t> argument </a:t>
            </a:r>
            <a:r>
              <a:rPr lang="en-US" b="0" baseline="0" dirty="0" smtClean="0"/>
              <a:t>i.e.</a:t>
            </a:r>
            <a:r>
              <a:rPr lang="en-US" b="1" baseline="0" dirty="0" smtClean="0"/>
              <a:t> </a:t>
            </a:r>
            <a:r>
              <a:rPr lang="en-US" b="1" baseline="0" dirty="0" err="1" smtClean="0"/>
              <a:t>int</a:t>
            </a:r>
            <a:r>
              <a:rPr lang="en-US" b="1" baseline="0" dirty="0" smtClean="0"/>
              <a:t> y </a:t>
            </a:r>
            <a:r>
              <a:rPr lang="en-US" b="0" baseline="0" dirty="0" smtClean="0"/>
              <a:t>for the function sum()</a:t>
            </a:r>
            <a:r>
              <a:rPr lang="en-US" baseline="0" dirty="0" smtClean="0"/>
              <a:t> as EAX contains value F (15 in decimal)</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that value 0F</a:t>
            </a:r>
            <a:r>
              <a:rPr lang="en-US" baseline="0" dirty="0" smtClean="0"/>
              <a:t> has been pushed on stack, now in assembly we can see the corresponding instruction that resulted in putting F on ESP+4</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remember ESP+1C had first</a:t>
            </a:r>
            <a:r>
              <a:rPr lang="en-US" baseline="0" dirty="0" smtClean="0"/>
              <a:t> argument value it is moved to EAX and then the value of EAX was pushed/moved to top of stack proving it to be the first argument for sum() function </a:t>
            </a:r>
            <a:r>
              <a:rPr lang="en-US" b="0" baseline="0" dirty="0" smtClean="0"/>
              <a:t>i.e. </a:t>
            </a:r>
            <a:r>
              <a:rPr lang="en-US" b="1" baseline="0" dirty="0" err="1" smtClean="0"/>
              <a:t>int</a:t>
            </a:r>
            <a:r>
              <a:rPr lang="en-US" b="1" baseline="0" dirty="0" smtClean="0"/>
              <a:t> </a:t>
            </a:r>
            <a:r>
              <a:rPr lang="en-US" b="1" baseline="0" dirty="0" err="1" smtClean="0"/>
              <a:t>i</a:t>
            </a:r>
            <a:r>
              <a:rPr lang="en-US" baseline="0" dirty="0" smtClean="0"/>
              <a:t>. At this point we are almost ready to call sum()</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soon as we step in by pressing F7,</a:t>
            </a:r>
            <a:r>
              <a:rPr lang="en-US" baseline="0" dirty="0" smtClean="0"/>
              <a:t> notice the top of stack also has address 00401599 which is the address of instruction to resume execution from, once the sum() function exits. EBP will be save on stack then ESP will be moved to EBP and stack space will be created for this sum() function</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a:t>
            </a:r>
            <a:r>
              <a:rPr lang="en-US" dirty="0" err="1" smtClean="0"/>
              <a:t>EBP+something</a:t>
            </a:r>
            <a:r>
              <a:rPr lang="en-US" dirty="0" smtClean="0"/>
              <a:t> =</a:t>
            </a:r>
            <a:r>
              <a:rPr lang="en-US" baseline="0" dirty="0" smtClean="0"/>
              <a:t> arguments</a:t>
            </a:r>
          </a:p>
          <a:p>
            <a:r>
              <a:rPr lang="en-US" baseline="0" dirty="0" smtClean="0"/>
              <a:t>Here we can see that two arguments are passed, which are being referenced via </a:t>
            </a:r>
            <a:r>
              <a:rPr lang="en-US" baseline="0" dirty="0" err="1" smtClean="0"/>
              <a:t>EBP+displacement</a:t>
            </a:r>
            <a:endParaRPr lang="en-US" baseline="0" dirty="0" smtClean="0"/>
          </a:p>
          <a:p>
            <a:r>
              <a:rPr lang="en-US" baseline="0" dirty="0" smtClean="0"/>
              <a:t>EDX contains first argument (</a:t>
            </a:r>
            <a:r>
              <a:rPr lang="en-US" baseline="0" dirty="0" err="1" smtClean="0"/>
              <a:t>int</a:t>
            </a:r>
            <a:r>
              <a:rPr lang="en-US" baseline="0" dirty="0" smtClean="0"/>
              <a:t> </a:t>
            </a:r>
            <a:r>
              <a:rPr lang="en-US" b="1" baseline="0" dirty="0" smtClean="0"/>
              <a:t>x</a:t>
            </a:r>
            <a:r>
              <a:rPr lang="en-US" b="0" baseline="0" dirty="0" smtClean="0"/>
              <a:t>)</a:t>
            </a:r>
            <a:r>
              <a:rPr lang="en-US" baseline="0" dirty="0" smtClean="0"/>
              <a:t>, EAX contains second argument (</a:t>
            </a:r>
            <a:r>
              <a:rPr lang="en-US" baseline="0" dirty="0" err="1" smtClean="0"/>
              <a:t>int</a:t>
            </a:r>
            <a:r>
              <a:rPr lang="en-US" baseline="0" dirty="0" smtClean="0"/>
              <a:t> </a:t>
            </a:r>
            <a:r>
              <a:rPr lang="en-US" b="1" baseline="0" dirty="0" smtClean="0"/>
              <a:t>y</a:t>
            </a:r>
            <a:r>
              <a:rPr lang="en-US" baseline="0" dirty="0" smtClean="0"/>
              <a:t>)</a:t>
            </a:r>
          </a:p>
          <a:p>
            <a:r>
              <a:rPr lang="en-US" baseline="0" dirty="0" smtClean="0"/>
              <a:t>Take a note of the stack we can see where EBP points to </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Value</a:t>
            </a:r>
            <a:r>
              <a:rPr lang="en-US" baseline="0" dirty="0" smtClean="0"/>
              <a:t> stored in first argument (</a:t>
            </a:r>
            <a:r>
              <a:rPr lang="en-US" baseline="0" dirty="0" err="1" smtClean="0"/>
              <a:t>int</a:t>
            </a:r>
            <a:r>
              <a:rPr lang="en-US" baseline="0" dirty="0" smtClean="0"/>
              <a:t> </a:t>
            </a:r>
            <a:r>
              <a:rPr lang="en-US" b="1" baseline="0" dirty="0" smtClean="0"/>
              <a:t>x</a:t>
            </a:r>
            <a:r>
              <a:rPr lang="en-US" b="0" baseline="0" dirty="0" smtClean="0"/>
              <a:t>) is being moved to register EDX</a:t>
            </a:r>
            <a:r>
              <a:rPr lang="en-US" b="1" baseline="0" dirty="0" smtClean="0"/>
              <a:t> </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457200" eaLnBrk="1" fontAlgn="auto" latinLnBrk="0" hangingPunct="1">
              <a:lnSpc>
                <a:spcPct val="117999"/>
              </a:lnSpc>
              <a:spcBef>
                <a:spcPts val="0"/>
              </a:spcBef>
              <a:spcAft>
                <a:spcPts val="0"/>
              </a:spcAft>
              <a:buClrTx/>
              <a:buSzTx/>
              <a:buFontTx/>
              <a:buNone/>
              <a:tabLst/>
              <a:defRPr/>
            </a:pPr>
            <a:r>
              <a:rPr lang="en-US" dirty="0" smtClean="0"/>
              <a:t>Value</a:t>
            </a:r>
            <a:r>
              <a:rPr lang="en-US" baseline="0" dirty="0" smtClean="0"/>
              <a:t> stored in second argument (</a:t>
            </a:r>
            <a:r>
              <a:rPr lang="en-US" baseline="0" dirty="0" err="1" smtClean="0"/>
              <a:t>int</a:t>
            </a:r>
            <a:r>
              <a:rPr lang="en-US" baseline="0" dirty="0" smtClean="0"/>
              <a:t> </a:t>
            </a:r>
            <a:r>
              <a:rPr lang="en-US" b="1" baseline="0" dirty="0" smtClean="0"/>
              <a:t>y</a:t>
            </a:r>
            <a:r>
              <a:rPr lang="en-US" b="0" baseline="0" dirty="0" smtClean="0"/>
              <a:t>) is being moved to register EAX</a:t>
            </a:r>
            <a:r>
              <a:rPr lang="en-US" b="1" baseline="0" dirty="0" smtClean="0"/>
              <a:t> </a:t>
            </a:r>
            <a:endParaRPr lang="en-US" b="1" dirty="0" smtClean="0"/>
          </a:p>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notice</a:t>
            </a:r>
            <a:r>
              <a:rPr lang="en-US" baseline="0" dirty="0" smtClean="0"/>
              <a:t> EAX contains 19 (25 in decimal) as the result of add instruction, EAX is now copied/moved to location of local variable </a:t>
            </a:r>
            <a:r>
              <a:rPr lang="en-US" b="1" baseline="0" dirty="0" smtClean="0"/>
              <a:t>z </a:t>
            </a:r>
            <a:r>
              <a:rPr lang="en-US" b="0" baseline="0" dirty="0" smtClean="0"/>
              <a:t>(remember EBP-something=local variable)</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first argument (</a:t>
            </a:r>
            <a:r>
              <a:rPr lang="en-US" dirty="0" err="1" smtClean="0"/>
              <a:t>int</a:t>
            </a:r>
            <a:r>
              <a:rPr lang="en-US" dirty="0" smtClean="0"/>
              <a:t> </a:t>
            </a:r>
            <a:r>
              <a:rPr lang="en-US" b="1" dirty="0" smtClean="0"/>
              <a:t>x</a:t>
            </a:r>
            <a:r>
              <a:rPr lang="en-US" b="0" dirty="0" smtClean="0"/>
              <a:t>)</a:t>
            </a:r>
            <a:r>
              <a:rPr lang="en-US" b="0" baseline="0" dirty="0" smtClean="0"/>
              <a:t> value is moved to EAX register, EAX is then copied/pushed on stack ESP+4 (as </a:t>
            </a:r>
            <a:r>
              <a:rPr lang="en-US" b="0" baseline="0" dirty="0" err="1" smtClean="0"/>
              <a:t>printf</a:t>
            </a:r>
            <a:r>
              <a:rPr lang="en-US" b="0" baseline="0" dirty="0" smtClean="0"/>
              <a:t>() takes 2 arguments in this case due to format specifier %d). An address </a:t>
            </a:r>
            <a:r>
              <a:rPr lang="en-US" b="1" baseline="0" dirty="0" smtClean="0"/>
              <a:t>00404000</a:t>
            </a:r>
            <a:r>
              <a:rPr lang="en-US" b="0" baseline="0" dirty="0" smtClean="0"/>
              <a:t> is copied to top of stack which contains string “Argument#1: “</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Now the first argument (</a:t>
            </a:r>
            <a:r>
              <a:rPr lang="en-US" dirty="0" err="1" smtClean="0"/>
              <a:t>int</a:t>
            </a:r>
            <a:r>
              <a:rPr lang="en-US" dirty="0" smtClean="0"/>
              <a:t> </a:t>
            </a:r>
            <a:r>
              <a:rPr lang="en-US" b="1" dirty="0" smtClean="0"/>
              <a:t>x</a:t>
            </a:r>
            <a:r>
              <a:rPr lang="en-US" b="0" dirty="0" smtClean="0"/>
              <a:t>)</a:t>
            </a:r>
            <a:r>
              <a:rPr lang="en-US" b="0" baseline="0" dirty="0" smtClean="0"/>
              <a:t> value is moved to EAX register, EAX is then copied/pushed on stack ESP+4 (as </a:t>
            </a:r>
            <a:r>
              <a:rPr lang="en-US" b="0" baseline="0" dirty="0" err="1" smtClean="0"/>
              <a:t>printf</a:t>
            </a:r>
            <a:r>
              <a:rPr lang="en-US" b="0" baseline="0" dirty="0" smtClean="0"/>
              <a:t>() takes 2 arguments in this case due to format specifier %d). An address </a:t>
            </a:r>
            <a:r>
              <a:rPr lang="en-US" b="1" baseline="0" dirty="0" smtClean="0"/>
              <a:t>00404000</a:t>
            </a:r>
            <a:r>
              <a:rPr lang="en-US" b="0" baseline="0" dirty="0" smtClean="0"/>
              <a:t> is copied to top of stack which contains string “Argument#1: “</a:t>
            </a:r>
            <a:r>
              <a:rPr lang="en-US" b="0" baseline="0" dirty="0"/>
              <a:t> </a:t>
            </a:r>
            <a:r>
              <a:rPr lang="en-US" b="0" baseline="0" dirty="0" smtClean="0"/>
              <a:t>then </a:t>
            </a:r>
            <a:r>
              <a:rPr lang="en-US" b="0" baseline="0" dirty="0" err="1" smtClean="0"/>
              <a:t>printf</a:t>
            </a:r>
            <a:r>
              <a:rPr lang="en-US" b="0" baseline="0" dirty="0" smtClean="0"/>
              <a:t>() function is called</a:t>
            </a:r>
            <a:endParaRPr lang="en-US" b="1" dirty="0" smtClean="0"/>
          </a:p>
        </p:txBody>
      </p:sp>
    </p:spTree>
    <p:extLst>
      <p:ext uri="{BB962C8B-B14F-4D97-AF65-F5344CB8AC3E}">
        <p14:creationId xmlns:p14="http://schemas.microsoft.com/office/powerpoint/2010/main" val="1523515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second argument (</a:t>
            </a:r>
            <a:r>
              <a:rPr lang="en-US" dirty="0" err="1" smtClean="0"/>
              <a:t>int</a:t>
            </a:r>
            <a:r>
              <a:rPr lang="en-US" dirty="0" smtClean="0"/>
              <a:t> </a:t>
            </a:r>
            <a:r>
              <a:rPr lang="en-US" b="1" dirty="0" smtClean="0"/>
              <a:t>y</a:t>
            </a:r>
            <a:r>
              <a:rPr lang="en-US" b="0" dirty="0" smtClean="0"/>
              <a:t>)</a:t>
            </a:r>
            <a:r>
              <a:rPr lang="en-US" b="0" baseline="0" dirty="0" smtClean="0"/>
              <a:t> value is moved to EAX register, EAX is then copied/pushed on stack ESP+4 (as </a:t>
            </a:r>
            <a:r>
              <a:rPr lang="en-US" b="0" baseline="0" dirty="0" err="1" smtClean="0"/>
              <a:t>printf</a:t>
            </a:r>
            <a:r>
              <a:rPr lang="en-US" b="0" baseline="0" dirty="0" smtClean="0"/>
              <a:t>() takes 2 arguments in this case due to format specifier %d). An address </a:t>
            </a:r>
            <a:r>
              <a:rPr lang="en-US" b="1" baseline="0" dirty="0" smtClean="0"/>
              <a:t>00404011</a:t>
            </a:r>
            <a:r>
              <a:rPr lang="en-US" b="0" baseline="0" dirty="0" smtClean="0"/>
              <a:t> is copied to top of stack which contains string “Argument#2: “. In a </a:t>
            </a:r>
            <a:r>
              <a:rPr lang="en-US" b="0" baseline="0" dirty="0" err="1" smtClean="0"/>
              <a:t>simillar</a:t>
            </a:r>
            <a:r>
              <a:rPr lang="en-US" b="0" baseline="0" dirty="0" smtClean="0"/>
              <a:t> way final call to </a:t>
            </a:r>
            <a:r>
              <a:rPr lang="en-US" b="0" baseline="0" dirty="0" err="1" smtClean="0"/>
              <a:t>printf</a:t>
            </a:r>
            <a:r>
              <a:rPr lang="en-US" b="0" baseline="0" dirty="0" smtClean="0"/>
              <a:t>() is also made which prints string “Sum of arg1 and arg2 is: “ and the result of two values added</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Displaying output</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value from sum() once all </a:t>
            </a:r>
            <a:r>
              <a:rPr lang="en-US" baseline="0" dirty="0" err="1" smtClean="0"/>
              <a:t>printf</a:t>
            </a:r>
            <a:r>
              <a:rPr lang="en-US" baseline="0" dirty="0" smtClean="0"/>
              <a:t>() functions are called, the value of local variable </a:t>
            </a:r>
            <a:r>
              <a:rPr lang="en-US" b="1" baseline="0" dirty="0" smtClean="0"/>
              <a:t>z </a:t>
            </a:r>
            <a:r>
              <a:rPr lang="en-US" b="0" baseline="0" dirty="0" smtClean="0"/>
              <a:t>is moved to EAX as EAX contains the return value</a:t>
            </a:r>
            <a:endParaRPr lang="en-US" b="0" dirty="0"/>
          </a:p>
        </p:txBody>
      </p:sp>
    </p:spTree>
    <p:extLst>
      <p:ext uri="{BB962C8B-B14F-4D97-AF65-F5344CB8AC3E}">
        <p14:creationId xmlns:p14="http://schemas.microsoft.com/office/powerpoint/2010/main" val="1523515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Cleaning</a:t>
            </a:r>
            <a:r>
              <a:rPr lang="en-US" baseline="0" dirty="0" smtClean="0"/>
              <a:t> up stack of sum(), LEAVE basically </a:t>
            </a:r>
            <a:r>
              <a:rPr lang="en-US" sz="2200" b="0" i="0" dirty="0" smtClean="0">
                <a:effectLst/>
                <a:latin typeface="Helvetica Neue"/>
                <a:ea typeface="Helvetica Neue"/>
                <a:cs typeface="Helvetica Neue"/>
                <a:sym typeface="Helvetica Neue"/>
              </a:rPr>
              <a:t>the frame pointer to the stack point and releases the stack space formerly used by a procedure for its local variables. </a:t>
            </a:r>
            <a:r>
              <a:rPr lang="en-US" dirty="0" smtClean="0"/>
              <a:t>leave</a:t>
            </a:r>
            <a:r>
              <a:rPr lang="en-US" sz="2200" b="0" i="0" dirty="0" smtClean="0">
                <a:effectLst/>
                <a:latin typeface="Helvetica Neue"/>
                <a:ea typeface="Helvetica Neue"/>
                <a:cs typeface="Helvetica Neue"/>
                <a:sym typeface="Helvetica Neue"/>
              </a:rPr>
              <a:t> pops the old frame pointer into EBP, thus restoring the caller's frame. </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Exiting sum()</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EAX value is copied to address </a:t>
            </a:r>
            <a:r>
              <a:rPr lang="en-US" baseline="0" smtClean="0"/>
              <a:t>of variable </a:t>
            </a:r>
            <a:r>
              <a:rPr lang="en-US" b="1" baseline="0" smtClean="0"/>
              <a:t>k</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b="0" baseline="0" dirty="0" smtClean="0"/>
              <a:t>Value stored in address of variable </a:t>
            </a:r>
            <a:r>
              <a:rPr lang="en-US" b="1" baseline="0" dirty="0" smtClean="0"/>
              <a:t>k</a:t>
            </a:r>
            <a:r>
              <a:rPr lang="en-US" b="0" baseline="0" dirty="0" smtClean="0"/>
              <a:t> is copied again to EAX</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b="0" baseline="0" dirty="0" smtClean="0"/>
              <a:t>EAX is copied to ESP+4 (2</a:t>
            </a:r>
            <a:r>
              <a:rPr lang="en-US" b="0" baseline="30000" dirty="0" smtClean="0"/>
              <a:t>nd</a:t>
            </a:r>
            <a:r>
              <a:rPr lang="en-US" b="0" baseline="0" dirty="0" smtClean="0"/>
              <a:t> argument again for </a:t>
            </a:r>
            <a:r>
              <a:rPr lang="en-US" b="0" baseline="0" dirty="0" err="1" smtClean="0"/>
              <a:t>printf</a:t>
            </a:r>
            <a:r>
              <a:rPr lang="en-US" b="0" baseline="0" dirty="0" smtClean="0"/>
              <a:t>() due to format specifier and text)</a:t>
            </a:r>
          </a:p>
          <a:p>
            <a:pPr marL="0" marR="0" indent="0" defTabSz="457200" eaLnBrk="1" fontAlgn="auto" latinLnBrk="0" hangingPunct="1">
              <a:lnSpc>
                <a:spcPct val="117999"/>
              </a:lnSpc>
              <a:spcBef>
                <a:spcPts val="0"/>
              </a:spcBef>
              <a:spcAft>
                <a:spcPts val="0"/>
              </a:spcAft>
              <a:buClrTx/>
              <a:buSzTx/>
              <a:buFontTx/>
              <a:buNone/>
              <a:tabLst/>
              <a:defRPr/>
            </a:pPr>
            <a:r>
              <a:rPr lang="en-US" b="0" baseline="0" dirty="0" smtClean="0"/>
              <a:t>address </a:t>
            </a:r>
            <a:r>
              <a:rPr lang="en-US" b="1" baseline="0" dirty="0" smtClean="0"/>
              <a:t>00404040</a:t>
            </a:r>
            <a:r>
              <a:rPr lang="en-US" b="0" baseline="0" dirty="0" smtClean="0"/>
              <a:t> is copy to top of stack pointed by ESP</a:t>
            </a:r>
            <a:endParaRPr lang="en-US" b="1" dirty="0" smtClean="0"/>
          </a:p>
          <a:p>
            <a:r>
              <a:rPr lang="en-US" dirty="0" smtClean="0"/>
              <a:t>Arguments</a:t>
            </a:r>
            <a:r>
              <a:rPr lang="en-US" baseline="0" dirty="0" smtClean="0"/>
              <a:t> for the next 2 </a:t>
            </a:r>
            <a:r>
              <a:rPr lang="en-US" baseline="0" dirty="0" err="1" smtClean="0"/>
              <a:t>printf</a:t>
            </a:r>
            <a:r>
              <a:rPr lang="en-US" baseline="0" dirty="0" smtClean="0"/>
              <a:t>() calls</a:t>
            </a:r>
          </a:p>
        </p:txBody>
      </p:sp>
    </p:spTree>
    <p:extLst>
      <p:ext uri="{BB962C8B-B14F-4D97-AF65-F5344CB8AC3E}">
        <p14:creationId xmlns:p14="http://schemas.microsoft.com/office/powerpoint/2010/main" val="1523515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Call to </a:t>
            </a:r>
            <a:r>
              <a:rPr lang="en-US" baseline="0" dirty="0" err="1" smtClean="0"/>
              <a:t>printf</a:t>
            </a:r>
            <a:r>
              <a:rPr lang="en-US" baseline="0" dirty="0" smtClean="0"/>
              <a:t>() is made</a:t>
            </a:r>
            <a:endParaRPr lang="en-US" dirty="0" smtClean="0"/>
          </a:p>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up return value of main function(), moving 0 in EAX</a:t>
            </a:r>
            <a:r>
              <a:rPr lang="en-US" baseline="0" dirty="0" smtClean="0"/>
              <a:t> (remember main function returns 0), stack is cleaned and Frame pointer is restored via LEAVE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Arguments</a:t>
            </a:r>
            <a:r>
              <a:rPr lang="en-US" baseline="0" dirty="0" smtClean="0"/>
              <a:t> for the next 2 </a:t>
            </a:r>
            <a:r>
              <a:rPr lang="en-US" baseline="0" dirty="0" err="1" smtClean="0"/>
              <a:t>printf</a:t>
            </a:r>
            <a:r>
              <a:rPr lang="en-US" baseline="0" dirty="0" smtClean="0"/>
              <a:t>() calls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Arguments</a:t>
            </a:r>
            <a:r>
              <a:rPr lang="en-US" baseline="0" dirty="0" smtClean="0"/>
              <a:t> for the next 2 </a:t>
            </a:r>
            <a:r>
              <a:rPr lang="en-US" baseline="0" dirty="0" err="1" smtClean="0"/>
              <a:t>printf</a:t>
            </a:r>
            <a:r>
              <a:rPr lang="en-US" baseline="0" dirty="0" smtClean="0"/>
              <a:t>() calls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the first </a:t>
            </a:r>
            <a:r>
              <a:rPr lang="en-US" baseline="0" dirty="0" err="1" smtClean="0"/>
              <a:t>nop</a:t>
            </a:r>
            <a:r>
              <a:rPr lang="en-US" baseline="0" dirty="0" smtClean="0"/>
              <a:t> address 00401FA</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Pushing</a:t>
            </a:r>
            <a:r>
              <a:rPr lang="en-US" baseline="0" dirty="0" smtClean="0"/>
              <a:t> value on stack before calling </a:t>
            </a:r>
            <a:r>
              <a:rPr lang="en-US" baseline="0" dirty="0" err="1" smtClean="0"/>
              <a:t>printf</a:t>
            </a:r>
            <a:r>
              <a:rPr lang="en-US" baseline="0" dirty="0" smtClean="0"/>
              <a:t>()</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Printing Input #1:</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up parameter</a:t>
            </a:r>
            <a:r>
              <a:rPr lang="en-US" baseline="0" dirty="0" smtClean="0"/>
              <a:t> for </a:t>
            </a:r>
            <a:r>
              <a:rPr lang="en-US" baseline="0" dirty="0" err="1" smtClean="0"/>
              <a:t>fgets</a:t>
            </a:r>
            <a:r>
              <a:rPr lang="en-US" baseline="0" dirty="0" smtClean="0"/>
              <a:t>(): size of data (</a:t>
            </a:r>
            <a:r>
              <a:rPr lang="en-US" b="1" baseline="0" dirty="0" smtClean="0"/>
              <a:t>0x20 = 32 bytes</a:t>
            </a:r>
            <a:r>
              <a:rPr lang="en-US" baseline="0" dirty="0" smtClean="0"/>
              <a:t>), memory address (</a:t>
            </a:r>
            <a:r>
              <a:rPr lang="en-US" b="1" baseline="0" dirty="0" smtClean="0"/>
              <a:t>0061FE70</a:t>
            </a:r>
            <a:r>
              <a:rPr lang="en-US" baseline="0" dirty="0" smtClean="0"/>
              <a:t>) to place user input and return address (</a:t>
            </a:r>
            <a:r>
              <a:rPr lang="en-US" b="1" baseline="0" dirty="0" smtClean="0"/>
              <a:t>00401533</a:t>
            </a:r>
            <a:r>
              <a:rPr lang="en-US" baseline="0" dirty="0" smtClean="0"/>
              <a:t>)</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Peaking</a:t>
            </a:r>
            <a:r>
              <a:rPr lang="en-US" baseline="0" dirty="0" smtClean="0"/>
              <a:t> into memory address </a:t>
            </a:r>
            <a:r>
              <a:rPr lang="en-US" b="1" baseline="0" dirty="0" smtClean="0"/>
              <a:t>0061FE70 </a:t>
            </a:r>
            <a:r>
              <a:rPr lang="en-US" b="0" baseline="0" dirty="0" smtClean="0"/>
              <a:t>contains user input when </a:t>
            </a:r>
            <a:r>
              <a:rPr lang="en-US" b="0" baseline="0" dirty="0" err="1" smtClean="0"/>
              <a:t>fgets</a:t>
            </a:r>
            <a:r>
              <a:rPr lang="en-US" b="0" baseline="0" dirty="0" smtClean="0"/>
              <a:t>() exits</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up arguments</a:t>
            </a:r>
            <a:r>
              <a:rPr lang="en-US" baseline="0" dirty="0" smtClean="0"/>
              <a:t> on stack before calling </a:t>
            </a:r>
            <a:r>
              <a:rPr lang="en-US" baseline="0" dirty="0" err="1" smtClean="0"/>
              <a:t>printf</a:t>
            </a:r>
            <a:r>
              <a:rPr lang="en-US" baseline="0" dirty="0" smtClean="0"/>
              <a:t>() to display input value sent by user, note the value (</a:t>
            </a:r>
            <a:r>
              <a:rPr lang="en-US" b="1" baseline="0" dirty="0" smtClean="0"/>
              <a:t>004013E2 it is return address</a:t>
            </a:r>
            <a:r>
              <a:rPr lang="en-US" baseline="0" dirty="0" smtClean="0"/>
              <a:t>) stored on stack at address (</a:t>
            </a:r>
            <a:r>
              <a:rPr lang="en-US" b="1" baseline="0" dirty="0" smtClean="0"/>
              <a:t>0061FEAC</a:t>
            </a:r>
            <a:r>
              <a:rPr lang="en-US" baseline="0" dirty="0" smtClean="0"/>
              <a:t>)</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Loading address (</a:t>
            </a:r>
            <a:r>
              <a:rPr lang="en-US" b="1" dirty="0" smtClean="0"/>
              <a:t>0061FE70</a:t>
            </a:r>
            <a:r>
              <a:rPr lang="en-US" dirty="0" smtClean="0"/>
              <a:t>) in</a:t>
            </a:r>
            <a:r>
              <a:rPr lang="en-US" baseline="0" dirty="0" smtClean="0"/>
              <a:t> EAX that contains user input, push EAX on top of stack and then call </a:t>
            </a:r>
            <a:r>
              <a:rPr lang="en-US" baseline="0" dirty="0" err="1" smtClean="0"/>
              <a:t>printf</a:t>
            </a:r>
            <a:r>
              <a:rPr lang="en-US" baseline="0" dirty="0" smtClean="0"/>
              <a:t>() to display 1</a:t>
            </a:r>
            <a:r>
              <a:rPr lang="en-US" baseline="30000" dirty="0" smtClean="0"/>
              <a:t>st</a:t>
            </a:r>
            <a:r>
              <a:rPr lang="en-US" baseline="0" dirty="0" smtClean="0"/>
              <a:t> user input</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Executing previous</a:t>
            </a:r>
            <a:r>
              <a:rPr lang="en-US" baseline="0" dirty="0" smtClean="0"/>
              <a:t> </a:t>
            </a:r>
            <a:r>
              <a:rPr lang="en-US" baseline="0" dirty="0" err="1" smtClean="0"/>
              <a:t>printf</a:t>
            </a:r>
            <a:r>
              <a:rPr lang="en-US" baseline="0" dirty="0" smtClean="0"/>
              <a:t>() to display user input then setting up parameter for next </a:t>
            </a:r>
            <a:r>
              <a:rPr lang="en-US" baseline="0" dirty="0" err="1" smtClean="0"/>
              <a:t>printf</a:t>
            </a:r>
            <a:r>
              <a:rPr lang="en-US" baseline="0" dirty="0" smtClean="0"/>
              <a:t>() to display Input #2:</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Pushing</a:t>
            </a:r>
            <a:r>
              <a:rPr lang="en-US" baseline="0" dirty="0" smtClean="0"/>
              <a:t> arguments on stack to take input from user via </a:t>
            </a:r>
            <a:r>
              <a:rPr lang="en-US" baseline="0" dirty="0" err="1" smtClean="0"/>
              <a:t>scanf</a:t>
            </a:r>
            <a:r>
              <a:rPr lang="en-US" baseline="0" dirty="0" smtClean="0"/>
              <a:t>(), notice the </a:t>
            </a:r>
            <a:r>
              <a:rPr lang="en-US" baseline="0" dirty="0" err="1" smtClean="0"/>
              <a:t>adderss</a:t>
            </a:r>
            <a:r>
              <a:rPr lang="en-US" baseline="0" dirty="0" smtClean="0"/>
              <a:t> on stack (</a:t>
            </a:r>
            <a:r>
              <a:rPr lang="en-US" b="1" baseline="0" dirty="0" smtClean="0"/>
              <a:t>0061FE60 </a:t>
            </a:r>
            <a:r>
              <a:rPr lang="en-US" b="1" baseline="0" dirty="0" err="1" smtClean="0"/>
              <a:t>i.e</a:t>
            </a:r>
            <a:r>
              <a:rPr lang="en-US" b="1" baseline="0" dirty="0" smtClean="0"/>
              <a:t> 1</a:t>
            </a:r>
            <a:r>
              <a:rPr lang="en-US" b="1" baseline="30000" dirty="0" smtClean="0"/>
              <a:t>st</a:t>
            </a:r>
            <a:r>
              <a:rPr lang="en-US" b="1" baseline="0" dirty="0" smtClean="0"/>
              <a:t> argument which </a:t>
            </a:r>
            <a:r>
              <a:rPr lang="en-US" b="1" baseline="0" dirty="0" err="1" smtClean="0"/>
              <a:t>speicifies</a:t>
            </a:r>
            <a:r>
              <a:rPr lang="en-US" b="1" baseline="0" dirty="0" smtClean="0"/>
              <a:t> input type string</a:t>
            </a:r>
            <a:r>
              <a:rPr lang="en-US" baseline="0" dirty="0" smtClean="0"/>
              <a:t>) </a:t>
            </a:r>
            <a:r>
              <a:rPr lang="en-US" b="1" baseline="0" dirty="0" smtClean="0"/>
              <a:t>(0061FE64 that contains [0061FE90-&gt; where user input will be stored])</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inputs: AABBCCDD, lets peak</a:t>
            </a:r>
            <a:r>
              <a:rPr lang="en-US" baseline="0" dirty="0" smtClean="0"/>
              <a:t> into </a:t>
            </a:r>
            <a:r>
              <a:rPr lang="en-US" b="1" baseline="0" dirty="0" smtClean="0"/>
              <a:t>0061FE90 </a:t>
            </a:r>
            <a:r>
              <a:rPr lang="en-US" b="0" baseline="0" dirty="0" smtClean="0"/>
              <a:t>it contains AABBCCDD</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main we are pushing</a:t>
            </a:r>
            <a:r>
              <a:rPr lang="en-US" baseline="0" dirty="0" smtClean="0"/>
              <a:t> address where user input#2 is stored using ESP[</a:t>
            </a:r>
            <a:r>
              <a:rPr lang="en-US" b="1" baseline="0" dirty="0" smtClean="0"/>
              <a:t>0061FE60</a:t>
            </a:r>
            <a:r>
              <a:rPr lang="en-US" baseline="0" dirty="0" smtClean="0"/>
              <a:t>] as pointer plus 30 as displacement which contains 2</a:t>
            </a:r>
            <a:r>
              <a:rPr lang="en-US" baseline="30000" dirty="0" smtClean="0"/>
              <a:t>nd</a:t>
            </a:r>
            <a:r>
              <a:rPr lang="en-US" baseline="0" dirty="0" smtClean="0"/>
              <a:t> user input</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address (</a:t>
            </a:r>
            <a:r>
              <a:rPr lang="en-US" b="1" dirty="0" smtClean="0"/>
              <a:t>0061FE90</a:t>
            </a:r>
            <a:r>
              <a:rPr lang="en-US" dirty="0" smtClean="0"/>
              <a:t>) in EAX</a:t>
            </a:r>
            <a:r>
              <a:rPr lang="en-US" baseline="0" dirty="0" smtClean="0"/>
              <a:t> where 2</a:t>
            </a:r>
            <a:r>
              <a:rPr lang="en-US" baseline="30000" dirty="0" smtClean="0"/>
              <a:t>nd</a:t>
            </a:r>
            <a:r>
              <a:rPr lang="en-US" baseline="0" dirty="0" smtClean="0"/>
              <a:t> user input is stored, pushing EAX </a:t>
            </a:r>
            <a:r>
              <a:rPr lang="en-US" dirty="0" smtClean="0"/>
              <a:t>on top of stack</a:t>
            </a:r>
            <a:r>
              <a:rPr lang="en-US" baseline="0" dirty="0" smtClean="0"/>
              <a:t> where 2</a:t>
            </a:r>
            <a:r>
              <a:rPr lang="en-US" baseline="30000" dirty="0" smtClean="0"/>
              <a:t>nd</a:t>
            </a:r>
            <a:r>
              <a:rPr lang="en-US" baseline="0" dirty="0" smtClean="0"/>
              <a:t> user input was stored</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 cleans</a:t>
            </a:r>
            <a:r>
              <a:rPr lang="en-US" baseline="0" dirty="0" smtClean="0"/>
              <a:t> up the stack! We will return to </a:t>
            </a:r>
            <a:r>
              <a:rPr lang="en-US" b="1" baseline="0" dirty="0" smtClean="0"/>
              <a:t>004013E2</a:t>
            </a:r>
            <a:r>
              <a:rPr lang="en-US" baseline="0" dirty="0" smtClean="0"/>
              <a:t> that is stored at </a:t>
            </a:r>
            <a:r>
              <a:rPr lang="en-US" b="1" baseline="0" dirty="0" smtClean="0"/>
              <a:t>0061FEAC</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 cleaned up</a:t>
            </a:r>
            <a:r>
              <a:rPr lang="en-US" baseline="0" dirty="0" smtClean="0"/>
              <a:t> and ready to return to address (</a:t>
            </a:r>
            <a:r>
              <a:rPr lang="en-US" b="1" dirty="0" smtClean="0"/>
              <a:t>004013E2</a:t>
            </a:r>
            <a:r>
              <a:rPr lang="en-US" baseline="0" dirty="0" smtClean="0"/>
              <a:t>)</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a:t>
            </a:r>
            <a:r>
              <a:rPr lang="en-US" baseline="0" dirty="0" smtClean="0"/>
              <a:t> executing from </a:t>
            </a:r>
            <a:r>
              <a:rPr lang="en-US" b="1" baseline="0" dirty="0" smtClean="0"/>
              <a:t>004013E2 </a:t>
            </a:r>
            <a:r>
              <a:rPr lang="en-US" b="0" baseline="0" dirty="0" smtClean="0"/>
              <a:t>and calling exit()</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Restart</a:t>
            </a:r>
            <a:r>
              <a:rPr lang="en-US" baseline="0" dirty="0" smtClean="0"/>
              <a:t> program and send 64 ‘A’</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a:t>
            </a:r>
            <a:r>
              <a:rPr lang="en-US" baseline="0" dirty="0" err="1" smtClean="0"/>
              <a:t>fgets</a:t>
            </a:r>
            <a:r>
              <a:rPr lang="en-US" baseline="0" dirty="0" smtClean="0"/>
              <a:t>() exits step over slowly and note that </a:t>
            </a:r>
            <a:r>
              <a:rPr lang="en-US" baseline="0" dirty="0" err="1" smtClean="0"/>
              <a:t>printf</a:t>
            </a:r>
            <a:r>
              <a:rPr lang="en-US" baseline="0" dirty="0" smtClean="0"/>
              <a:t>() displayed 1</a:t>
            </a:r>
            <a:r>
              <a:rPr lang="en-US" baseline="30000" dirty="0" smtClean="0"/>
              <a:t>st</a:t>
            </a:r>
            <a:r>
              <a:rPr lang="en-US" baseline="0" dirty="0" smtClean="0"/>
              <a:t> input, User was not asking to provide 2</a:t>
            </a:r>
            <a:r>
              <a:rPr lang="en-US" baseline="30000" dirty="0" smtClean="0"/>
              <a:t>nd</a:t>
            </a:r>
            <a:r>
              <a:rPr lang="en-US" baseline="0" dirty="0" smtClean="0"/>
              <a:t> input  via </a:t>
            </a:r>
            <a:r>
              <a:rPr lang="en-US" baseline="0" dirty="0" err="1" smtClean="0"/>
              <a:t>scanf</a:t>
            </a:r>
            <a:r>
              <a:rPr lang="en-US" baseline="0" dirty="0" smtClean="0"/>
              <a:t>() and the address </a:t>
            </a:r>
            <a:r>
              <a:rPr lang="en-US" b="1" baseline="0" dirty="0" smtClean="0"/>
              <a:t>0061FEAC </a:t>
            </a:r>
            <a:r>
              <a:rPr lang="en-US" b="0" baseline="0" dirty="0" smtClean="0"/>
              <a:t>of stack, had return address(</a:t>
            </a:r>
            <a:r>
              <a:rPr lang="en-US" b="1" baseline="0" dirty="0" smtClean="0"/>
              <a:t>004013E2</a:t>
            </a:r>
            <a:r>
              <a:rPr lang="en-US" b="0" baseline="0" dirty="0" smtClean="0"/>
              <a:t>) where program exits now it has </a:t>
            </a:r>
            <a:r>
              <a:rPr lang="en-US" b="1" baseline="0" dirty="0" smtClean="0"/>
              <a:t>41414141</a:t>
            </a:r>
            <a:r>
              <a:rPr lang="en-US" b="0" baseline="0" dirty="0" smtClean="0"/>
              <a:t> so program will go to address </a:t>
            </a:r>
            <a:r>
              <a:rPr lang="en-US" b="1" baseline="0" dirty="0" smtClean="0"/>
              <a:t>41414141</a:t>
            </a:r>
            <a:r>
              <a:rPr lang="en-US" b="0" baseline="0" dirty="0" smtClean="0"/>
              <a:t> instead of exiting</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Stepping</a:t>
            </a:r>
            <a:r>
              <a:rPr lang="en-US" baseline="0" dirty="0" smtClean="0"/>
              <a:t> over to the point where main return 0 and exits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EIP contains user controlled</a:t>
            </a:r>
            <a:r>
              <a:rPr lang="en-US" baseline="0" dirty="0" smtClean="0"/>
              <a:t> data </a:t>
            </a:r>
            <a:r>
              <a:rPr lang="en-US" baseline="0" dirty="0" err="1" smtClean="0"/>
              <a:t>i.e</a:t>
            </a:r>
            <a:r>
              <a:rPr lang="en-US" baseline="0" dirty="0" smtClean="0"/>
              <a:t> </a:t>
            </a:r>
            <a:r>
              <a:rPr lang="en-US" baseline="0" dirty="0" err="1" smtClean="0"/>
              <a:t>eip</a:t>
            </a:r>
            <a:r>
              <a:rPr lang="en-US" baseline="0" dirty="0" smtClean="0"/>
              <a:t> will point where ever user wasn’t to point in memory</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a:t>
            </a:r>
            <a:r>
              <a:rPr lang="en-US" dirty="0" err="1" smtClean="0"/>
              <a:t>foobar</a:t>
            </a:r>
            <a:r>
              <a:rPr lang="en-US" dirty="0" smtClean="0"/>
              <a:t> function</a:t>
            </a:r>
            <a:r>
              <a:rPr lang="en-US" baseline="0" dirty="0" smtClean="0"/>
              <a:t> address ? Let’s take a not of this address </a:t>
            </a:r>
            <a:r>
              <a:rPr lang="en-US" b="1" baseline="0" dirty="0" smtClean="0"/>
              <a:t>00401FA,</a:t>
            </a:r>
            <a:r>
              <a:rPr lang="en-US" b="0" baseline="0" dirty="0" smtClean="0"/>
              <a:t> the problem here is 00 is null character and strings are terminated by null character which is why we can use null value as it will not help us jump to our desired address, so how do we approach this issue ?</a:t>
            </a:r>
            <a:endParaRPr lang="en-US" b="1" dirty="0"/>
          </a:p>
        </p:txBody>
      </p:sp>
    </p:spTree>
    <p:extLst>
      <p:ext uri="{BB962C8B-B14F-4D97-AF65-F5344CB8AC3E}">
        <p14:creationId xmlns:p14="http://schemas.microsoft.com/office/powerpoint/2010/main" val="152351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find exact amount</a:t>
            </a:r>
            <a:r>
              <a:rPr lang="en-US" baseline="0" dirty="0" smtClean="0"/>
              <a:t> of data to control EIP, by sending unique string or by performing binary tree analysis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Partial</a:t>
            </a:r>
            <a:r>
              <a:rPr lang="en-US" baseline="0" dirty="0" smtClean="0"/>
              <a:t> overwrite </a:t>
            </a:r>
            <a:r>
              <a:rPr lang="en-US" baseline="0" dirty="0" err="1" smtClean="0"/>
              <a:t>eip</a:t>
            </a:r>
            <a:r>
              <a:rPr lang="en-US" baseline="0" dirty="0" smtClean="0"/>
              <a:t> </a:t>
            </a:r>
            <a:r>
              <a:rPr lang="en-US" baseline="0" dirty="0" err="1" smtClean="0"/>
              <a:t>i.e</a:t>
            </a:r>
            <a:r>
              <a:rPr lang="en-US" baseline="0" dirty="0" smtClean="0"/>
              <a:t> write only 3 bytes of </a:t>
            </a:r>
            <a:r>
              <a:rPr lang="en-US" baseline="0" dirty="0" err="1" smtClean="0"/>
              <a:t>eip</a:t>
            </a:r>
            <a:r>
              <a:rPr lang="en-US" baseline="0" dirty="0" smtClean="0"/>
              <a:t>,</a:t>
            </a:r>
          </a:p>
          <a:p>
            <a:r>
              <a:rPr lang="en-US" baseline="0" dirty="0" smtClean="0"/>
              <a:t>We need exactly 59 bytes plus 3 bytes to </a:t>
            </a:r>
            <a:r>
              <a:rPr lang="en-US" baseline="0" dirty="0" err="1" smtClean="0"/>
              <a:t>percisely</a:t>
            </a:r>
            <a:r>
              <a:rPr lang="en-US" baseline="0" dirty="0" smtClean="0"/>
              <a:t> overwrite the EIP to jump </a:t>
            </a:r>
            <a:r>
              <a:rPr lang="en-US" b="1" baseline="0" dirty="0" smtClean="0"/>
              <a:t>00401FA</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overflow triggering </a:t>
            </a:r>
            <a:r>
              <a:rPr lang="en-US" dirty="0" err="1" smtClean="0"/>
              <a:t>foobar</a:t>
            </a:r>
            <a:r>
              <a:rPr lang="en-US" dirty="0" smtClean="0"/>
              <a:t> function</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Proof of concept code that crashes</a:t>
            </a:r>
            <a:r>
              <a:rPr lang="en-US" baseline="0" dirty="0" smtClean="0"/>
              <a:t> the application, we will </a:t>
            </a:r>
            <a:r>
              <a:rPr lang="en-US" baseline="0" dirty="0" err="1" smtClean="0"/>
              <a:t>genereate</a:t>
            </a:r>
            <a:r>
              <a:rPr lang="en-US" baseline="0" dirty="0" smtClean="0"/>
              <a:t> evil.m3u file using the script and continue our analysis from there onwards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and run the binary from</a:t>
            </a:r>
            <a:r>
              <a:rPr lang="en-US" baseline="0" dirty="0" smtClean="0"/>
              <a:t> immunity debugger by pressing F3 and selecting the binary, finally load the evil.m3u file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EIP</a:t>
            </a:r>
            <a:r>
              <a:rPr lang="en-US" baseline="0" dirty="0" smtClean="0"/>
              <a:t> contains 41414141 also ESP points to address which also contains 41414141</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exact</a:t>
            </a:r>
            <a:r>
              <a:rPr lang="en-US" baseline="0" dirty="0" smtClean="0"/>
              <a:t> amount of data required to control EIP we can do binary tree analysis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Binary tree confirms</a:t>
            </a:r>
            <a:r>
              <a:rPr lang="en-US" baseline="0" dirty="0" smtClean="0"/>
              <a:t> that crash happens </a:t>
            </a:r>
            <a:r>
              <a:rPr lang="en-US" baseline="0" dirty="0" err="1" smtClean="0"/>
              <a:t>somwhere</a:t>
            </a:r>
            <a:r>
              <a:rPr lang="en-US" baseline="0" dirty="0" smtClean="0"/>
              <a:t> between 20001 to 27000 bytes</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accelerate the process by sending unique</a:t>
            </a:r>
            <a:r>
              <a:rPr lang="en-US" baseline="0" dirty="0" smtClean="0"/>
              <a:t> string of 7000 bytes and analyze the crash again</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Restart</a:t>
            </a:r>
            <a:r>
              <a:rPr lang="en-US" baseline="0" dirty="0" smtClean="0"/>
              <a:t> application by pressing ctrl+F2</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the newly generated evil.m3u file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 value of </a:t>
            </a:r>
            <a:r>
              <a:rPr lang="en-US" dirty="0" err="1" smtClean="0"/>
              <a:t>eip</a:t>
            </a:r>
            <a:r>
              <a:rPr lang="en-US" dirty="0" smtClean="0"/>
              <a:t> on</a:t>
            </a:r>
            <a:r>
              <a:rPr lang="en-US" baseline="0" dirty="0" smtClean="0"/>
              <a:t> crash, feed that value in </a:t>
            </a:r>
            <a:r>
              <a:rPr lang="en-US" baseline="0" dirty="0" err="1" smtClean="0"/>
              <a:t>pattern_offset</a:t>
            </a:r>
            <a:r>
              <a:rPr lang="en-US" baseline="0" dirty="0" smtClean="0"/>
              <a:t> which tells us offset is at 6081, that means we need 20000+6081 bytes to control EIP</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a:t>
            </a:r>
            <a:r>
              <a:rPr lang="en-US" dirty="0" err="1" smtClean="0"/>
              <a:t>knowledege</a:t>
            </a:r>
            <a:r>
              <a:rPr lang="en-US" dirty="0" smtClean="0"/>
              <a:t> we can</a:t>
            </a:r>
            <a:r>
              <a:rPr lang="en-US" baseline="0" dirty="0" smtClean="0"/>
              <a:t> generate a new script and new evil.m3u file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Restart</a:t>
            </a:r>
            <a:r>
              <a:rPr lang="en-US" baseline="0" dirty="0" smtClean="0"/>
              <a:t> the application by pressing Ctrl+F2</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the newly</a:t>
            </a:r>
            <a:r>
              <a:rPr lang="en-US" baseline="0" dirty="0" smtClean="0"/>
              <a:t> generated evil.m3u file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Notice this time the crash contains</a:t>
            </a:r>
            <a:r>
              <a:rPr lang="en-US" baseline="0" dirty="0" smtClean="0"/>
              <a:t> B which proves our calculations are correct</a:t>
            </a:r>
            <a:endParaRPr lang="en-US" dirty="0" smtClean="0"/>
          </a:p>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Calculate shellcode space,</a:t>
            </a:r>
            <a:r>
              <a:rPr lang="en-US" baseline="0" dirty="0" smtClean="0"/>
              <a:t> follow </a:t>
            </a:r>
            <a:r>
              <a:rPr lang="en-US" baseline="0" dirty="0" err="1" smtClean="0"/>
              <a:t>esp</a:t>
            </a:r>
            <a:r>
              <a:rPr lang="en-US" baseline="0" dirty="0" smtClean="0"/>
              <a:t> in memory dump, scroll down look for the address where user controlled data ends, subtract </a:t>
            </a:r>
            <a:r>
              <a:rPr lang="en-US" baseline="0" dirty="0" err="1" smtClean="0"/>
              <a:t>esp</a:t>
            </a:r>
            <a:r>
              <a:rPr lang="en-US" baseline="0" dirty="0" smtClean="0"/>
              <a:t> from that value</a:t>
            </a:r>
            <a:endParaRPr lang="en-US" dirty="0" smtClean="0"/>
          </a:p>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a:t>
            </a:r>
            <a:r>
              <a:rPr lang="en-US" baseline="0" dirty="0" smtClean="0"/>
              <a:t> up in dump notice the bytes 0x01 to 0x04</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a:t>
            </a:r>
            <a:r>
              <a:rPr lang="en-US" baseline="0" dirty="0" smtClean="0"/>
              <a:t> up in dump notice the bytes 0x01 to 0x04</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0x09 from bad and regenerate evil.m3u</a:t>
            </a:r>
            <a:r>
              <a:rPr lang="en-US" baseline="0" dirty="0" smtClean="0"/>
              <a:t> file</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Restart application</a:t>
            </a:r>
            <a:endParaRPr lang="en-US" dirty="0"/>
          </a:p>
        </p:txBody>
      </p:sp>
    </p:spTree>
    <p:extLst>
      <p:ext uri="{BB962C8B-B14F-4D97-AF65-F5344CB8AC3E}">
        <p14:creationId xmlns:p14="http://schemas.microsoft.com/office/powerpoint/2010/main" val="15235154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evil.m3u</a:t>
            </a:r>
            <a:endParaRPr lang="en-US" dirty="0"/>
          </a:p>
        </p:txBody>
      </p:sp>
    </p:spTree>
    <p:extLst>
      <p:ext uri="{BB962C8B-B14F-4D97-AF65-F5344CB8AC3E}">
        <p14:creationId xmlns:p14="http://schemas.microsoft.com/office/powerpoint/2010/main" val="152351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10743969" y="7472758"/>
            <a:ext cx="2692194" cy="1840680"/>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
        <p:nvSpPr>
          <p:cNvPr id="8" name="Title 7"/>
          <p:cNvSpPr>
            <a:spLocks noGrp="1"/>
          </p:cNvSpPr>
          <p:nvPr>
            <p:ph type="ctrTitle"/>
          </p:nvPr>
        </p:nvSpPr>
        <p:spPr>
          <a:xfrm>
            <a:off x="768774" y="1104055"/>
            <a:ext cx="11467253" cy="2090702"/>
          </a:xfrm>
        </p:spPr>
        <p:txBody>
          <a:bodyPr anchor="b">
            <a:normAutofit/>
          </a:bodyPr>
          <a:lstStyle>
            <a:lvl1pPr algn="r">
              <a:defRPr sz="63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768774" y="3200398"/>
            <a:ext cx="11467253" cy="2492587"/>
          </a:xfrm>
        </p:spPr>
        <p:txBody>
          <a:bodyPr/>
          <a:lstStyle>
            <a:lvl1pPr marL="0" marR="52018" indent="0" algn="r">
              <a:spcBef>
                <a:spcPts val="0"/>
              </a:spcBef>
              <a:buNone/>
              <a:defRPr>
                <a:ln>
                  <a:solidFill>
                    <a:schemeClr val="bg2"/>
                  </a:solidFill>
                </a:ln>
                <a:solidFill>
                  <a:schemeClr val="tx1">
                    <a:tint val="75000"/>
                  </a:schemeClr>
                </a:solidFill>
              </a:defRPr>
            </a:lvl1pPr>
            <a:lvl2pPr marL="650230" indent="0" algn="ctr">
              <a:buNone/>
            </a:lvl2pPr>
            <a:lvl3pPr marL="1300460" indent="0" algn="ctr">
              <a:buNone/>
            </a:lvl3pPr>
            <a:lvl4pPr marL="1950690" indent="0" algn="ctr">
              <a:buNone/>
            </a:lvl4pPr>
            <a:lvl5pPr marL="2600919" indent="0" algn="ctr">
              <a:buNone/>
            </a:lvl5pPr>
            <a:lvl6pPr marL="3251149" indent="0" algn="ctr">
              <a:buNone/>
            </a:lvl6pPr>
            <a:lvl7pPr marL="3901379" indent="0" algn="ctr">
              <a:buNone/>
            </a:lvl7pPr>
            <a:lvl8pPr marL="4551609" indent="0" algn="ctr">
              <a:buNone/>
            </a:lvl8pPr>
            <a:lvl9pPr marL="5201839"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950720" y="8551334"/>
            <a:ext cx="8236373" cy="519289"/>
          </a:xfrm>
        </p:spPr>
        <p:txBody>
          <a:bodyPr tIns="0" bIns="0" anchor="t"/>
          <a:lstStyle>
            <a:lvl1pPr algn="r">
              <a:defRPr sz="1400"/>
            </a:lvl1pPr>
          </a:lstStyle>
          <a:p>
            <a:fld id="{0106B4A3-4212-4E39-93DE-E053E8F69C28}" type="datetimeFigureOut">
              <a:rPr lang="en-US" smtClean="0"/>
              <a:t>11/7/2020</a:t>
            </a:fld>
            <a:endParaRPr lang="en-US"/>
          </a:p>
        </p:txBody>
      </p:sp>
      <p:sp>
        <p:nvSpPr>
          <p:cNvPr id="17" name="Footer Placeholder 16"/>
          <p:cNvSpPr>
            <a:spLocks noGrp="1"/>
          </p:cNvSpPr>
          <p:nvPr>
            <p:ph type="ftr" sz="quarter" idx="11"/>
          </p:nvPr>
        </p:nvSpPr>
        <p:spPr>
          <a:xfrm>
            <a:off x="1950720" y="8036557"/>
            <a:ext cx="8236373" cy="519289"/>
          </a:xfrm>
        </p:spPr>
        <p:txBody>
          <a:bodyPr tIns="0" bIns="0" anchor="b"/>
          <a:lstStyle>
            <a:lvl1pPr algn="r">
              <a:defRPr sz="1600"/>
            </a:lvl1pPr>
          </a:lstStyle>
          <a:p>
            <a:endParaRPr kumimoji="0" lang="en-US"/>
          </a:p>
        </p:txBody>
      </p:sp>
      <p:sp>
        <p:nvSpPr>
          <p:cNvPr id="29" name="Slide Number Placeholder 28"/>
          <p:cNvSpPr>
            <a:spLocks noGrp="1"/>
          </p:cNvSpPr>
          <p:nvPr>
            <p:ph type="sldNum" sz="quarter" idx="12"/>
          </p:nvPr>
        </p:nvSpPr>
        <p:spPr>
          <a:xfrm>
            <a:off x="11935640" y="8181060"/>
            <a:ext cx="715264" cy="519289"/>
          </a:xfrm>
        </p:spPr>
        <p:txBody>
          <a:bodyPr anchor="ctr"/>
          <a:lstStyle>
            <a:lvl1pPr algn="ctr">
              <a:defRPr sz="1800">
                <a:solidFill>
                  <a:srgbClr val="FFFFFF"/>
                </a:solidFill>
              </a:defRPr>
            </a:lvl1pPr>
          </a:lstStyle>
          <a:p>
            <a:fld id="{A3DCDF73-85D2-4237-9B32-053DBDB0C312}" type="slidenum">
              <a:rPr kumimoji="0" lang="en-US" smtClean="0"/>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106B4A3-4212-4E39-93DE-E053E8F69C28}" type="datetimeFigureOut">
              <a:rPr lang="en-US" smtClean="0"/>
              <a:t>11/7/2020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45227" y="541867"/>
            <a:ext cx="2709333" cy="780288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50240" y="541867"/>
            <a:ext cx="8886613" cy="780288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106B4A3-4212-4E39-93DE-E053E8F69C28}" type="datetimeFigureOut">
              <a:rPr lang="en-US" smtClean="0"/>
              <a:t>11/7/2020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1" name="Shape 11"/>
          <p:cNvSpPr>
            <a:spLocks noGrp="1"/>
          </p:cNvSpPr>
          <p:nvPr>
            <p:ph type="body" idx="1"/>
          </p:nvPr>
        </p:nvSpPr>
        <p:spPr>
          <a:xfrm>
            <a:off x="369239" y="2281027"/>
            <a:ext cx="12177646" cy="6308146"/>
          </a:xfrm>
          <a:prstGeom prst="rect">
            <a:avLst/>
          </a:prstGeom>
        </p:spPr>
        <p:txBody>
          <a:bodyPr anchor="t"/>
          <a:lstStyle>
            <a:lvl1pPr marL="0" indent="0">
              <a:lnSpc>
                <a:spcPct val="200000"/>
              </a:lnSpc>
              <a:spcBef>
                <a:spcPts val="0"/>
              </a:spcBef>
              <a:buSzTx/>
              <a:buNone/>
              <a:defRPr sz="3000">
                <a:solidFill>
                  <a:srgbClr val="53585F"/>
                </a:solidFill>
                <a:latin typeface="Myriad Pro"/>
                <a:ea typeface="Myriad Pro"/>
                <a:cs typeface="Myriad Pro"/>
                <a:sym typeface="Myriad Pro"/>
              </a:defRPr>
            </a:lvl1pPr>
            <a:lvl2pPr marL="0" indent="228600">
              <a:spcBef>
                <a:spcPts val="0"/>
              </a:spcBef>
              <a:buSzTx/>
              <a:buNone/>
              <a:defRPr sz="4000">
                <a:solidFill>
                  <a:srgbClr val="53585F"/>
                </a:solidFill>
                <a:latin typeface="+mj-lt"/>
                <a:ea typeface="+mj-ea"/>
                <a:cs typeface="+mj-cs"/>
                <a:sym typeface="DIN Alternate"/>
              </a:defRPr>
            </a:lvl2pPr>
            <a:lvl3pPr marL="0" indent="457200">
              <a:spcBef>
                <a:spcPts val="0"/>
              </a:spcBef>
              <a:buSzTx/>
              <a:buNone/>
              <a:defRPr sz="4000">
                <a:solidFill>
                  <a:srgbClr val="53585F"/>
                </a:solidFill>
                <a:latin typeface="+mj-lt"/>
                <a:ea typeface="+mj-ea"/>
                <a:cs typeface="+mj-cs"/>
                <a:sym typeface="DIN Alternate"/>
              </a:defRPr>
            </a:lvl3pPr>
            <a:lvl4pPr marL="0" indent="685800">
              <a:spcBef>
                <a:spcPts val="0"/>
              </a:spcBef>
              <a:buSzTx/>
              <a:buNone/>
              <a:defRPr sz="4000">
                <a:solidFill>
                  <a:srgbClr val="53585F"/>
                </a:solidFill>
                <a:latin typeface="+mj-lt"/>
                <a:ea typeface="+mj-ea"/>
                <a:cs typeface="+mj-cs"/>
                <a:sym typeface="DIN Alternate"/>
              </a:defRPr>
            </a:lvl4pPr>
            <a:lvl5pPr marL="0" indent="914400">
              <a:spcBef>
                <a:spcPts val="0"/>
              </a:spcBef>
              <a:buSzTx/>
              <a:buNone/>
              <a:defRPr sz="4000">
                <a:solidFill>
                  <a:srgbClr val="53585F"/>
                </a:solidFill>
                <a:latin typeface="+mj-lt"/>
                <a:ea typeface="+mj-ea"/>
                <a:cs typeface="+mj-cs"/>
                <a:sym typeface="DIN Alternate"/>
              </a:defRPr>
            </a:lvl5pPr>
          </a:lstStyle>
          <a:p>
            <a:pPr lvl="0">
              <a:defRPr sz="1800">
                <a:solidFill>
                  <a:srgbClr val="000000"/>
                </a:solidFill>
              </a:defRPr>
            </a:pPr>
            <a:r>
              <a:rPr sz="3000">
                <a:solidFill>
                  <a:srgbClr val="53585F"/>
                </a:solidFill>
              </a:rPr>
              <a:t>Body Level One</a:t>
            </a:r>
          </a:p>
          <a:p>
            <a:pPr lvl="1">
              <a:defRPr sz="1800">
                <a:solidFill>
                  <a:srgbClr val="000000"/>
                </a:solidFill>
              </a:defRPr>
            </a:pPr>
            <a:r>
              <a:rPr sz="4000">
                <a:solidFill>
                  <a:srgbClr val="53585F"/>
                </a:solidFill>
              </a:rPr>
              <a:t>Body Level Two</a:t>
            </a:r>
          </a:p>
          <a:p>
            <a:pPr lvl="2">
              <a:defRPr sz="1800">
                <a:solidFill>
                  <a:srgbClr val="000000"/>
                </a:solidFill>
              </a:defRPr>
            </a:pPr>
            <a:r>
              <a:rPr sz="4000">
                <a:solidFill>
                  <a:srgbClr val="53585F"/>
                </a:solidFill>
              </a:rPr>
              <a:t>Body Level Three</a:t>
            </a:r>
          </a:p>
          <a:p>
            <a:pPr lvl="3">
              <a:defRPr sz="1800">
                <a:solidFill>
                  <a:srgbClr val="000000"/>
                </a:solidFill>
              </a:defRPr>
            </a:pPr>
            <a:r>
              <a:rPr sz="4000">
                <a:solidFill>
                  <a:srgbClr val="53585F"/>
                </a:solidFill>
              </a:rPr>
              <a:t>Body Level Four</a:t>
            </a:r>
          </a:p>
          <a:p>
            <a:pPr lvl="4">
              <a:defRPr sz="1800">
                <a:solidFill>
                  <a:srgbClr val="000000"/>
                </a:solidFill>
              </a:defRPr>
            </a:pPr>
            <a:r>
              <a:rPr sz="4000">
                <a:solidFill>
                  <a:srgbClr val="53585F"/>
                </a:solidFill>
              </a:rPr>
              <a:t>Body Level Five</a:t>
            </a:r>
          </a:p>
        </p:txBody>
      </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80436"/>
            <a:ext cx="11704320" cy="1989734"/>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650240" y="2677771"/>
            <a:ext cx="11704320" cy="6502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814515" y="9216068"/>
            <a:ext cx="3034453" cy="429158"/>
          </a:xfrm>
        </p:spPr>
        <p:txBody>
          <a:bodyPr/>
          <a:lstStyle/>
          <a:p>
            <a:fld id="{0106B4A3-4212-4E39-93DE-E053E8F69C28}" type="datetimeFigureOut">
              <a:rPr lang="en-US" smtClean="0"/>
              <a:t>11/7/2020</a:t>
            </a:fld>
            <a:endParaRPr lang="en-US"/>
          </a:p>
        </p:txBody>
      </p:sp>
      <p:sp>
        <p:nvSpPr>
          <p:cNvPr id="5" name="Footer Placeholder 4"/>
          <p:cNvSpPr>
            <a:spLocks noGrp="1"/>
          </p:cNvSpPr>
          <p:nvPr>
            <p:ph type="ftr" sz="quarter" idx="11"/>
          </p:nvPr>
        </p:nvSpPr>
        <p:spPr>
          <a:xfrm>
            <a:off x="650240" y="9217379"/>
            <a:ext cx="6058746" cy="427849"/>
          </a:xfrm>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ight Triangle 8"/>
          <p:cNvSpPr/>
          <p:nvPr/>
        </p:nvSpPr>
        <p:spPr>
          <a:xfrm flipV="1">
            <a:off x="10004" y="10004"/>
            <a:ext cx="12984792" cy="9723590"/>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marL="0" algn="ctr" defTabSz="1300460" rtl="0" eaLnBrk="1" latinLnBrk="0" hangingPunct="1"/>
            <a:endParaRPr kumimoji="0" lang="en-US" sz="2600" kern="1200">
              <a:solidFill>
                <a:schemeClr val="lt1"/>
              </a:solidFill>
              <a:latin typeface="+mn-lt"/>
              <a:ea typeface="+mn-ea"/>
              <a:cs typeface="+mn-cs"/>
            </a:endParaRPr>
          </a:p>
        </p:txBody>
      </p:sp>
      <p:sp>
        <p:nvSpPr>
          <p:cNvPr id="8" name="Isosceles Triangle 7"/>
          <p:cNvSpPr/>
          <p:nvPr/>
        </p:nvSpPr>
        <p:spPr>
          <a:xfrm rot="5400000" flipV="1">
            <a:off x="10743969" y="440163"/>
            <a:ext cx="2692194" cy="1840680"/>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
        <p:nvSpPr>
          <p:cNvPr id="4" name="Date Placeholder 3"/>
          <p:cNvSpPr>
            <a:spLocks noGrp="1"/>
          </p:cNvSpPr>
          <p:nvPr>
            <p:ph type="dt" sz="half" idx="10"/>
          </p:nvPr>
        </p:nvSpPr>
        <p:spPr>
          <a:xfrm>
            <a:off x="9892455" y="9211734"/>
            <a:ext cx="3034453" cy="433493"/>
          </a:xfrm>
        </p:spPr>
        <p:txBody>
          <a:bodyPr/>
          <a:lstStyle/>
          <a:p>
            <a:fld id="{0106B4A3-4212-4E39-93DE-E053E8F69C28}" type="datetimeFigureOut">
              <a:rPr lang="en-US" smtClean="0"/>
              <a:t>11/7/2020</a:t>
            </a:fld>
            <a:endParaRPr lang="en-US"/>
          </a:p>
        </p:txBody>
      </p:sp>
      <p:sp>
        <p:nvSpPr>
          <p:cNvPr id="5" name="Footer Placeholder 4"/>
          <p:cNvSpPr>
            <a:spLocks noGrp="1"/>
          </p:cNvSpPr>
          <p:nvPr>
            <p:ph type="ftr" sz="quarter" idx="11"/>
          </p:nvPr>
        </p:nvSpPr>
        <p:spPr>
          <a:xfrm>
            <a:off x="3725335" y="9217379"/>
            <a:ext cx="6058746" cy="427849"/>
          </a:xfrm>
        </p:spPr>
        <p:txBody>
          <a:bodyPr/>
          <a:lstStyle/>
          <a:p>
            <a:endParaRPr kumimoji="0" lang="en-US"/>
          </a:p>
        </p:txBody>
      </p:sp>
      <p:sp>
        <p:nvSpPr>
          <p:cNvPr id="6" name="Slide Number Placeholder 5"/>
          <p:cNvSpPr>
            <a:spLocks noGrp="1"/>
          </p:cNvSpPr>
          <p:nvPr>
            <p:ph type="sldNum" sz="quarter" idx="12"/>
          </p:nvPr>
        </p:nvSpPr>
        <p:spPr>
          <a:xfrm>
            <a:off x="12019280" y="1151466"/>
            <a:ext cx="715264" cy="427849"/>
          </a:xfrm>
        </p:spPr>
        <p:txBody>
          <a:bodyPr/>
          <a:lstStyle/>
          <a:p>
            <a:fld id="{A3DCDF73-85D2-4237-9B32-053DBDB0C312}" type="slidenum">
              <a:rPr kumimoji="0" lang="en-US" smtClean="0"/>
              <a:t>‹#›</a:t>
            </a:fld>
            <a:endParaRPr kumimoji="0" lang="en-US"/>
          </a:p>
        </p:txBody>
      </p:sp>
      <p:cxnSp>
        <p:nvCxnSpPr>
          <p:cNvPr id="11" name="Straight Connector 10"/>
          <p:cNvCxnSpPr/>
          <p:nvPr/>
        </p:nvCxnSpPr>
        <p:spPr>
          <a:xfrm rot="10800000">
            <a:off x="9200063" y="13342"/>
            <a:ext cx="3801402" cy="2702521"/>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10004"/>
            <a:ext cx="12994796" cy="9733594"/>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41867" y="386083"/>
            <a:ext cx="10295467" cy="1937173"/>
          </a:xfrm>
        </p:spPr>
        <p:txBody>
          <a:bodyPr anchor="ctr"/>
          <a:lstStyle>
            <a:lvl1pPr marL="0" algn="l">
              <a:buNone/>
              <a:defRPr sz="51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1867" y="2323251"/>
            <a:ext cx="5527040" cy="3251200"/>
          </a:xfrm>
        </p:spPr>
        <p:txBody>
          <a:bodyPr anchor="t"/>
          <a:lstStyle>
            <a:lvl1pPr marL="78028" indent="0" algn="l">
              <a:buNone/>
              <a:defRPr sz="2800">
                <a:solidFill>
                  <a:schemeClr val="tx1">
                    <a:tint val="75000"/>
                  </a:schemeClr>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650240" y="2449689"/>
            <a:ext cx="5743787" cy="6436925"/>
          </a:xfrm>
        </p:spPr>
        <p:txBody>
          <a:bodyPr/>
          <a:lstStyle>
            <a:lvl1pPr>
              <a:defRPr sz="3700"/>
            </a:lvl1pPr>
            <a:lvl2pPr>
              <a:defRPr sz="3400"/>
            </a:lvl2pPr>
            <a:lvl3pPr>
              <a:defRPr sz="28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610773" y="2449689"/>
            <a:ext cx="5743787" cy="6436925"/>
          </a:xfrm>
        </p:spPr>
        <p:txBody>
          <a:bodyPr/>
          <a:lstStyle>
            <a:lvl1pPr>
              <a:defRPr sz="3700"/>
            </a:lvl1pPr>
            <a:lvl2pPr>
              <a:defRPr sz="3400"/>
            </a:lvl2pPr>
            <a:lvl3pPr>
              <a:defRPr sz="28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814515" y="9217378"/>
            <a:ext cx="3034453" cy="429158"/>
          </a:xfrm>
        </p:spPr>
        <p:txBody>
          <a:bodyPr/>
          <a:lstStyle/>
          <a:p>
            <a:fld id="{0106B4A3-4212-4E39-93DE-E053E8F69C28}" type="datetimeFigureOut">
              <a:rPr lang="en-US" smtClean="0"/>
              <a:t>11/7/2020</a:t>
            </a:fld>
            <a:endParaRPr lang="en-US"/>
          </a:p>
        </p:txBody>
      </p:sp>
      <p:sp>
        <p:nvSpPr>
          <p:cNvPr id="6" name="Footer Placeholder 5"/>
          <p:cNvSpPr>
            <a:spLocks noGrp="1"/>
          </p:cNvSpPr>
          <p:nvPr>
            <p:ph type="ftr" sz="quarter" idx="11"/>
          </p:nvPr>
        </p:nvSpPr>
        <p:spPr>
          <a:xfrm>
            <a:off x="650240" y="9217378"/>
            <a:ext cx="6058746" cy="429158"/>
          </a:xfrm>
        </p:spPr>
        <p:txBody>
          <a:bodyPr/>
          <a:lstStyle/>
          <a:p>
            <a:endParaRPr kumimoji="0" lang="en-US"/>
          </a:p>
        </p:txBody>
      </p:sp>
      <p:sp>
        <p:nvSpPr>
          <p:cNvPr id="7" name="Slide Number Placeholder 6"/>
          <p:cNvSpPr>
            <a:spLocks noGrp="1"/>
          </p:cNvSpPr>
          <p:nvPr>
            <p:ph type="sldNum" sz="quarter" idx="12"/>
          </p:nvPr>
        </p:nvSpPr>
        <p:spPr>
          <a:xfrm>
            <a:off x="10793984" y="9217378"/>
            <a:ext cx="715264" cy="429158"/>
          </a:xfrm>
        </p:spPr>
        <p:txBody>
          <a:bodyPr/>
          <a:lstStyle/>
          <a:p>
            <a:fld id="{A3DCDF73-85D2-4237-9B32-053DBDB0C312}" type="slidenum">
              <a:rPr kumimoji="0" lang="en-US" smtClean="0"/>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993" y="413486"/>
            <a:ext cx="1517227" cy="8752230"/>
          </a:xfrm>
        </p:spPr>
        <p:txBody>
          <a:bodyPr vert="vert270" anchor="b"/>
          <a:lstStyle>
            <a:lvl1pPr marL="0" algn="ctr">
              <a:defRPr sz="47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941342" y="413486"/>
            <a:ext cx="826345" cy="4291584"/>
          </a:xfrm>
          <a:solidFill>
            <a:schemeClr val="bg1"/>
          </a:solidFill>
          <a:ln w="12700">
            <a:noFill/>
          </a:ln>
        </p:spPr>
        <p:txBody>
          <a:bodyPr vert="vert270" anchor="ctr"/>
          <a:lstStyle>
            <a:lvl1pPr marL="0" indent="0" algn="ctr">
              <a:buNone/>
              <a:defRPr sz="2300" b="0">
                <a:solidFill>
                  <a:schemeClr val="tx1"/>
                </a:solidFill>
              </a:defRPr>
            </a:lvl1pPr>
            <a:lvl2pPr>
              <a:buNone/>
              <a:defRPr sz="28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941342" y="4874132"/>
            <a:ext cx="826345" cy="4291584"/>
          </a:xfrm>
          <a:solidFill>
            <a:schemeClr val="bg1"/>
          </a:solidFill>
          <a:ln w="12700">
            <a:noFill/>
          </a:ln>
        </p:spPr>
        <p:txBody>
          <a:bodyPr vert="vert270" anchor="ctr"/>
          <a:lstStyle>
            <a:lvl1pPr marL="0" indent="0" algn="ctr">
              <a:buNone/>
              <a:defRPr sz="2300" b="0">
                <a:solidFill>
                  <a:schemeClr val="tx1"/>
                </a:solidFill>
              </a:defRPr>
            </a:lvl1pPr>
            <a:lvl2pPr>
              <a:buNone/>
              <a:defRPr sz="28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876060" y="413486"/>
            <a:ext cx="9753600" cy="4291584"/>
          </a:xfrm>
        </p:spPr>
        <p:txBody>
          <a:bodyPr/>
          <a:lstStyle>
            <a:lvl1pPr algn="l">
              <a:defRPr sz="3400"/>
            </a:lvl1pPr>
            <a:lvl2pPr algn="l">
              <a:defRPr sz="2800"/>
            </a:lvl2pPr>
            <a:lvl3pPr algn="l">
              <a:defRPr sz="2600"/>
            </a:lvl3pPr>
            <a:lvl4pPr algn="l">
              <a:defRPr sz="2300"/>
            </a:lvl4pPr>
            <a:lvl5pPr algn="l">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876060" y="4874132"/>
            <a:ext cx="9753600" cy="4291584"/>
          </a:xfrm>
        </p:spPr>
        <p:txBody>
          <a:bodyPr/>
          <a:lstStyle>
            <a:lvl1pPr>
              <a:defRPr sz="3400"/>
            </a:lvl1pPr>
            <a:lvl2pPr>
              <a:defRPr sz="28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6814515" y="9217378"/>
            <a:ext cx="3030118" cy="429158"/>
          </a:xfrm>
        </p:spPr>
        <p:txBody>
          <a:bodyPr/>
          <a:lstStyle/>
          <a:p>
            <a:fld id="{0106B4A3-4212-4E39-93DE-E053E8F69C28}" type="datetimeFigureOut">
              <a:rPr lang="en-US" smtClean="0"/>
              <a:t>11/7/2020</a:t>
            </a:fld>
            <a:endParaRPr lang="en-US"/>
          </a:p>
        </p:txBody>
      </p:sp>
      <p:sp>
        <p:nvSpPr>
          <p:cNvPr id="8" name="Footer Placeholder 7"/>
          <p:cNvSpPr>
            <a:spLocks noGrp="1"/>
          </p:cNvSpPr>
          <p:nvPr>
            <p:ph type="ftr" sz="quarter" idx="11"/>
          </p:nvPr>
        </p:nvSpPr>
        <p:spPr>
          <a:xfrm>
            <a:off x="650240" y="9217378"/>
            <a:ext cx="6060237" cy="429158"/>
          </a:xfrm>
        </p:spPr>
        <p:txBody>
          <a:bodyPr/>
          <a:lstStyle/>
          <a:p>
            <a:endParaRPr kumimoji="0" lang="en-US"/>
          </a:p>
        </p:txBody>
      </p:sp>
      <p:sp>
        <p:nvSpPr>
          <p:cNvPr id="9" name="Slide Number Placeholder 8"/>
          <p:cNvSpPr>
            <a:spLocks noGrp="1"/>
          </p:cNvSpPr>
          <p:nvPr>
            <p:ph type="sldNum" sz="quarter" idx="12"/>
          </p:nvPr>
        </p:nvSpPr>
        <p:spPr>
          <a:xfrm>
            <a:off x="10793984" y="9220403"/>
            <a:ext cx="715264" cy="429158"/>
          </a:xfrm>
        </p:spPr>
        <p:txBody>
          <a:bodyPr/>
          <a:lstStyle>
            <a:lvl1pPr algn="ctr">
              <a:defRPr/>
            </a:lvl1pPr>
          </a:lstStyle>
          <a:p>
            <a:fld id="{A3DCDF73-85D2-4237-9B32-053DBDB0C312}" type="slidenum">
              <a:rPr kumimoji="0" lang="en-US" smtClean="0"/>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106B4A3-4212-4E39-93DE-E053E8F69C28}" type="datetimeFigureOut">
              <a:rPr lang="en-US" smtClean="0"/>
              <a:t>11/7/2020</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4515" y="9217378"/>
            <a:ext cx="3034453" cy="429158"/>
          </a:xfrm>
        </p:spPr>
        <p:txBody>
          <a:bodyPr/>
          <a:lstStyle/>
          <a:p>
            <a:fld id="{0106B4A3-4212-4E39-93DE-E053E8F69C28}" type="datetimeFigureOut">
              <a:rPr lang="en-US" smtClean="0"/>
              <a:t>11/7/2020</a:t>
            </a:fld>
            <a:endParaRPr lang="en-US"/>
          </a:p>
        </p:txBody>
      </p:sp>
      <p:sp>
        <p:nvSpPr>
          <p:cNvPr id="3" name="Footer Placeholder 2"/>
          <p:cNvSpPr>
            <a:spLocks noGrp="1"/>
          </p:cNvSpPr>
          <p:nvPr>
            <p:ph type="ftr" sz="quarter" idx="11"/>
          </p:nvPr>
        </p:nvSpPr>
        <p:spPr>
          <a:xfrm>
            <a:off x="650240" y="9218688"/>
            <a:ext cx="6058746" cy="427849"/>
          </a:xfrm>
        </p:spPr>
        <p:txBody>
          <a:bodyPr/>
          <a:lstStyle/>
          <a:p>
            <a:endParaRPr kumimoji="0" lang="en-US"/>
          </a:p>
        </p:txBody>
      </p:sp>
      <p:sp>
        <p:nvSpPr>
          <p:cNvPr id="4" name="Slide Number Placeholder 3"/>
          <p:cNvSpPr>
            <a:spLocks noGrp="1"/>
          </p:cNvSpPr>
          <p:nvPr>
            <p:ph type="sldNum" sz="quarter" idx="12"/>
          </p:nvPr>
        </p:nvSpPr>
        <p:spPr>
          <a:xfrm>
            <a:off x="10793984" y="9217378"/>
            <a:ext cx="715264" cy="429158"/>
          </a:xfrm>
        </p:spPr>
        <p:txBody>
          <a:bodyPr/>
          <a:lstStyle/>
          <a:p>
            <a:fld id="{A3DCDF73-85D2-4237-9B32-053DBDB0C312}" type="slidenum">
              <a:rPr kumimoji="0" lang="en-US" smtClean="0"/>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2115" y="522900"/>
            <a:ext cx="1300480" cy="8453120"/>
          </a:xfrm>
        </p:spPr>
        <p:txBody>
          <a:bodyPr vert="vert270" anchor="b"/>
          <a:lstStyle>
            <a:lvl1pPr marL="0" marR="26009" algn="r">
              <a:spcBef>
                <a:spcPts val="0"/>
              </a:spcBef>
              <a:buNone/>
              <a:defRPr sz="41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615439" y="522900"/>
            <a:ext cx="3467947" cy="8453120"/>
          </a:xfrm>
        </p:spPr>
        <p:txBody>
          <a:bodyPr anchor="t"/>
          <a:lstStyle>
            <a:lvl1pPr marL="0" indent="0">
              <a:spcBef>
                <a:spcPts val="0"/>
              </a:spcBef>
              <a:buNone/>
              <a:defRPr sz="2000"/>
            </a:lvl1pPr>
            <a:lvl2pPr>
              <a:buNone/>
              <a:defRPr sz="1700"/>
            </a:lvl2pPr>
            <a:lvl3pPr>
              <a:buNone/>
              <a:defRPr sz="1400"/>
            </a:lvl3pPr>
            <a:lvl4pPr>
              <a:buNone/>
              <a:defRPr sz="1300"/>
            </a:lvl4pPr>
            <a:lvl5pPr>
              <a:buNone/>
              <a:defRPr sz="1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192889" y="455168"/>
            <a:ext cx="7503770" cy="8518144"/>
          </a:xfrm>
        </p:spPr>
        <p:txBody>
          <a:bodyPr/>
          <a:lstStyle>
            <a:lvl1pPr>
              <a:spcBef>
                <a:spcPts val="0"/>
              </a:spcBef>
              <a:defRPr sz="4300"/>
            </a:lvl1pPr>
            <a:lvl2pPr>
              <a:defRPr sz="3700"/>
            </a:lvl2pPr>
            <a:lvl3pPr>
              <a:defRPr sz="3400"/>
            </a:lvl3pPr>
            <a:lvl4pPr>
              <a:defRPr sz="2800"/>
            </a:lvl4pPr>
            <a:lvl5pPr>
              <a:defRPr sz="2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30099" y="9324442"/>
            <a:ext cx="3034453" cy="429158"/>
          </a:xfrm>
        </p:spPr>
        <p:txBody>
          <a:bodyPr/>
          <a:lstStyle>
            <a:lvl1pPr>
              <a:defRPr sz="1300"/>
            </a:lvl1pPr>
          </a:lstStyle>
          <a:p>
            <a:fld id="{0106B4A3-4212-4E39-93DE-E053E8F69C28}" type="datetimeFigureOut">
              <a:rPr lang="en-US" smtClean="0"/>
              <a:t>11/7/2020</a:t>
            </a:fld>
            <a:endParaRPr lang="en-US"/>
          </a:p>
        </p:txBody>
      </p:sp>
      <p:sp>
        <p:nvSpPr>
          <p:cNvPr id="6" name="Footer Placeholder 5"/>
          <p:cNvSpPr>
            <a:spLocks noGrp="1"/>
          </p:cNvSpPr>
          <p:nvPr>
            <p:ph type="ftr" sz="quarter" idx="11"/>
          </p:nvPr>
        </p:nvSpPr>
        <p:spPr>
          <a:xfrm>
            <a:off x="1615439" y="9324442"/>
            <a:ext cx="7314660" cy="429158"/>
          </a:xfrm>
        </p:spPr>
        <p:txBody>
          <a:bodyPr/>
          <a:lstStyle>
            <a:lvl1pPr>
              <a:defRPr sz="1300"/>
            </a:lvl1pPr>
          </a:lstStyle>
          <a:p>
            <a:endParaRPr kumimoji="0" lang="en-US"/>
          </a:p>
        </p:txBody>
      </p:sp>
      <p:sp>
        <p:nvSpPr>
          <p:cNvPr id="7" name="Slide Number Placeholder 6"/>
          <p:cNvSpPr>
            <a:spLocks noGrp="1"/>
          </p:cNvSpPr>
          <p:nvPr>
            <p:ph type="sldNum" sz="quarter" idx="12"/>
          </p:nvPr>
        </p:nvSpPr>
        <p:spPr>
          <a:xfrm>
            <a:off x="11961708" y="9324442"/>
            <a:ext cx="715264" cy="429158"/>
          </a:xfrm>
        </p:spPr>
        <p:txBody>
          <a:bodyPr/>
          <a:lstStyle>
            <a:lvl1pPr>
              <a:defRPr sz="1300"/>
            </a:lvl1pPr>
          </a:lstStyle>
          <a:p>
            <a:fld id="{A3DCDF73-85D2-4237-9B32-053DBDB0C312}" type="slidenum">
              <a:rPr kumimoji="0" lang="en-US" smtClean="0"/>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2115" y="214608"/>
            <a:ext cx="1300480" cy="9103360"/>
          </a:xfrm>
        </p:spPr>
        <p:txBody>
          <a:bodyPr vert="vert270" anchor="b"/>
          <a:lstStyle>
            <a:lvl1pPr marL="0" algn="l">
              <a:buNone/>
              <a:defRPr sz="43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618826" y="531863"/>
            <a:ext cx="10429850" cy="7802880"/>
          </a:xfrm>
          <a:solidFill>
            <a:schemeClr val="bg2">
              <a:shade val="50000"/>
            </a:schemeClr>
          </a:solidFill>
        </p:spPr>
        <p:txBody>
          <a:bodyPr/>
          <a:lstStyle>
            <a:lvl1pPr marL="0" indent="0">
              <a:buNone/>
              <a:defRPr sz="46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25600" y="8344747"/>
            <a:ext cx="10429850" cy="975360"/>
          </a:xfrm>
          <a:solidFill>
            <a:schemeClr val="accent1">
              <a:alpha val="15000"/>
            </a:schemeClr>
          </a:solidFill>
          <a:ln>
            <a:solidFill>
              <a:schemeClr val="accent1"/>
            </a:solidFill>
            <a:miter lim="800000"/>
          </a:ln>
        </p:spPr>
        <p:txBody>
          <a:bodyPr/>
          <a:lstStyle>
            <a:lvl1pPr marL="0" indent="0">
              <a:spcBef>
                <a:spcPts val="0"/>
              </a:spcBef>
              <a:buNone/>
              <a:defRPr sz="2000"/>
            </a:lvl1pPr>
            <a:lvl2pPr>
              <a:defRPr sz="1700"/>
            </a:lvl2pPr>
            <a:lvl3pPr>
              <a:defRPr sz="1400"/>
            </a:lvl3pPr>
            <a:lvl4pPr>
              <a:defRPr sz="1300"/>
            </a:lvl4pPr>
            <a:lvl5pPr>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8687206" y="9324442"/>
            <a:ext cx="2991104" cy="429158"/>
          </a:xfrm>
        </p:spPr>
        <p:txBody>
          <a:bodyPr/>
          <a:lstStyle>
            <a:lvl1pPr>
              <a:defRPr sz="1300"/>
            </a:lvl1pPr>
          </a:lstStyle>
          <a:p>
            <a:fld id="{0106B4A3-4212-4E39-93DE-E053E8F69C28}" type="datetimeFigureOut">
              <a:rPr lang="en-US" smtClean="0"/>
              <a:t>11/7/2020</a:t>
            </a:fld>
            <a:endParaRPr lang="en-US"/>
          </a:p>
        </p:txBody>
      </p:sp>
      <p:sp>
        <p:nvSpPr>
          <p:cNvPr id="6" name="Footer Placeholder 5"/>
          <p:cNvSpPr>
            <a:spLocks noGrp="1"/>
          </p:cNvSpPr>
          <p:nvPr>
            <p:ph type="ftr" sz="quarter" idx="11"/>
          </p:nvPr>
        </p:nvSpPr>
        <p:spPr>
          <a:xfrm>
            <a:off x="1664614" y="9325752"/>
            <a:ext cx="7037258" cy="429158"/>
          </a:xfrm>
        </p:spPr>
        <p:txBody>
          <a:bodyPr/>
          <a:lstStyle>
            <a:lvl1pPr>
              <a:defRPr sz="1300"/>
            </a:lvl1pPr>
          </a:lstStyle>
          <a:p>
            <a:endParaRPr kumimoji="0" lang="en-US"/>
          </a:p>
        </p:txBody>
      </p:sp>
      <p:sp>
        <p:nvSpPr>
          <p:cNvPr id="7" name="Slide Number Placeholder 6"/>
          <p:cNvSpPr>
            <a:spLocks noGrp="1"/>
          </p:cNvSpPr>
          <p:nvPr>
            <p:ph type="sldNum" sz="quarter" idx="12"/>
          </p:nvPr>
        </p:nvSpPr>
        <p:spPr>
          <a:xfrm>
            <a:off x="11686673" y="9324442"/>
            <a:ext cx="520192" cy="429158"/>
          </a:xfrm>
        </p:spPr>
        <p:txBody>
          <a:bodyPr/>
          <a:lstStyle>
            <a:lvl1pPr algn="ctr">
              <a:defRPr sz="1300"/>
            </a:lvl1pPr>
          </a:lstStyle>
          <a:p>
            <a:fld id="{A3DCDF73-85D2-4237-9B32-053DBDB0C312}" type="slidenum">
              <a:rPr kumimoji="0" lang="en-US" smtClean="0"/>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rgbClr val="F3F4F6"/>
            </a:gs>
            <a:gs pos="100000">
              <a:srgbClr val="E8E9E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1" name="Right Triangle 10"/>
          <p:cNvSpPr/>
          <p:nvPr/>
        </p:nvSpPr>
        <p:spPr>
          <a:xfrm>
            <a:off x="10004" y="20008"/>
            <a:ext cx="12984792" cy="9723590"/>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cxnSp>
        <p:nvCxnSpPr>
          <p:cNvPr id="8" name="Straight Connector 7"/>
          <p:cNvCxnSpPr/>
          <p:nvPr/>
        </p:nvCxnSpPr>
        <p:spPr>
          <a:xfrm>
            <a:off x="0" y="10004"/>
            <a:ext cx="12994796" cy="9733594"/>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9200063" y="7037739"/>
            <a:ext cx="3801402" cy="2702521"/>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650240" y="380436"/>
            <a:ext cx="11704320" cy="1989734"/>
          </a:xfrm>
          <a:prstGeom prst="rect">
            <a:avLst/>
          </a:prstGeom>
        </p:spPr>
        <p:txBody>
          <a:bodyPr vert="horz" lIns="130046" tIns="65023" rIns="130046" bIns="65023"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50240" y="2677771"/>
            <a:ext cx="11704320" cy="6502400"/>
          </a:xfrm>
          <a:prstGeom prst="rect">
            <a:avLst/>
          </a:prstGeom>
        </p:spPr>
        <p:txBody>
          <a:bodyPr vert="horz" lIns="130046" tIns="65023" rIns="130046" bIns="65023"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814515" y="9217378"/>
            <a:ext cx="3034453" cy="429158"/>
          </a:xfrm>
          <a:prstGeom prst="rect">
            <a:avLst/>
          </a:prstGeom>
        </p:spPr>
        <p:txBody>
          <a:bodyPr vert="horz" lIns="130046" tIns="65023" rIns="130046" bIns="65023" anchor="b"/>
          <a:lstStyle>
            <a:lvl1pPr algn="l" eaLnBrk="1" latinLnBrk="0" hangingPunct="1">
              <a:defRPr kumimoji="0" sz="1400" b="0">
                <a:solidFill>
                  <a:schemeClr val="tx1"/>
                </a:solidFill>
              </a:defRPr>
            </a:lvl1pPr>
          </a:lstStyle>
          <a:p>
            <a:fld id="{0106B4A3-4212-4E39-93DE-E053E8F69C28}" type="datetimeFigureOut">
              <a:rPr lang="en-US" smtClean="0"/>
              <a:t>11/7/2020</a:t>
            </a:fld>
            <a:endParaRPr lang="en-US"/>
          </a:p>
        </p:txBody>
      </p:sp>
      <p:sp>
        <p:nvSpPr>
          <p:cNvPr id="3" name="Footer Placeholder 2"/>
          <p:cNvSpPr>
            <a:spLocks noGrp="1"/>
          </p:cNvSpPr>
          <p:nvPr>
            <p:ph type="ftr" sz="quarter" idx="3"/>
          </p:nvPr>
        </p:nvSpPr>
        <p:spPr>
          <a:xfrm>
            <a:off x="650240" y="9218688"/>
            <a:ext cx="6058746" cy="427849"/>
          </a:xfrm>
          <a:prstGeom prst="rect">
            <a:avLst/>
          </a:prstGeom>
        </p:spPr>
        <p:txBody>
          <a:bodyPr vert="horz" lIns="130046" tIns="65023" rIns="130046" bIns="65023" anchor="b"/>
          <a:lstStyle>
            <a:lvl1pPr algn="r" eaLnBrk="1" latinLnBrk="0" hangingPunct="1">
              <a:defRPr kumimoji="0" sz="1400">
                <a:solidFill>
                  <a:schemeClr val="tx1"/>
                </a:solidFill>
              </a:defRPr>
            </a:lvl1pPr>
          </a:lstStyle>
          <a:p>
            <a:endParaRPr kumimoji="0" lang="en-US"/>
          </a:p>
        </p:txBody>
      </p:sp>
      <p:sp>
        <p:nvSpPr>
          <p:cNvPr id="23" name="Slide Number Placeholder 22"/>
          <p:cNvSpPr>
            <a:spLocks noGrp="1"/>
          </p:cNvSpPr>
          <p:nvPr>
            <p:ph type="sldNum" sz="quarter" idx="4"/>
          </p:nvPr>
        </p:nvSpPr>
        <p:spPr>
          <a:xfrm>
            <a:off x="10793984" y="9217378"/>
            <a:ext cx="715264" cy="429158"/>
          </a:xfrm>
          <a:prstGeom prst="rect">
            <a:avLst/>
          </a:prstGeom>
        </p:spPr>
        <p:txBody>
          <a:bodyPr vert="horz" lIns="130046" tIns="65023" rIns="130046" bIns="65023" anchor="b"/>
          <a:lstStyle>
            <a:lvl1pPr algn="ctr" eaLnBrk="1" latinLnBrk="0" hangingPunct="1">
              <a:defRPr kumimoji="0" sz="1700">
                <a:solidFill>
                  <a:schemeClr val="tx1"/>
                </a:solidFill>
              </a:defRPr>
            </a:lvl1pPr>
          </a:lstStyle>
          <a:p>
            <a:fld id="{A3DCDF73-85D2-4237-9B32-053DBDB0C312}" type="slidenum">
              <a:rPr kumimoji="0" lang="en-US" smtClean="0"/>
              <a:t>‹#›</a:t>
            </a:fld>
            <a:endParaRPr kumimoji="0" lang="en-US"/>
          </a:p>
        </p:txBody>
      </p:sp>
    </p:spTree>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marL="689244" algn="l" rtl="0" eaLnBrk="1" latinLnBrk="0" hangingPunct="1">
        <a:spcBef>
          <a:spcPct val="0"/>
        </a:spcBef>
        <a:buNone/>
        <a:defRPr kumimoji="0" sz="60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637225" indent="-546193" algn="l" rtl="0" eaLnBrk="1" latinLnBrk="0" hangingPunct="1">
        <a:spcBef>
          <a:spcPct val="20000"/>
        </a:spcBef>
        <a:buClr>
          <a:schemeClr val="accent1"/>
        </a:buClr>
        <a:buSzPct val="80000"/>
        <a:buFont typeface="Wingdings 2"/>
        <a:buChar char=""/>
        <a:defRPr kumimoji="0" sz="4300" kern="1200">
          <a:solidFill>
            <a:schemeClr val="tx1"/>
          </a:solidFill>
          <a:latin typeface="+mn-lt"/>
          <a:ea typeface="+mn-ea"/>
          <a:cs typeface="+mn-cs"/>
        </a:defRPr>
      </a:lvl1pPr>
      <a:lvl2pPr marL="1170414" indent="-406394" algn="l" rtl="0" eaLnBrk="1" latinLnBrk="0" hangingPunct="1">
        <a:spcBef>
          <a:spcPct val="20000"/>
        </a:spcBef>
        <a:buClr>
          <a:schemeClr val="accent1"/>
        </a:buClr>
        <a:buSzPct val="95000"/>
        <a:buFont typeface="Verdana"/>
        <a:buChar char="›"/>
        <a:defRPr kumimoji="0" sz="3700" kern="1200">
          <a:solidFill>
            <a:schemeClr val="tx1"/>
          </a:solidFill>
          <a:latin typeface="+mn-lt"/>
          <a:ea typeface="+mn-ea"/>
          <a:cs typeface="+mn-cs"/>
        </a:defRPr>
      </a:lvl2pPr>
      <a:lvl3pPr marL="1573556" indent="-325115" algn="l" rtl="0" eaLnBrk="1" latinLnBrk="0" hangingPunct="1">
        <a:spcBef>
          <a:spcPct val="20000"/>
        </a:spcBef>
        <a:buClr>
          <a:schemeClr val="accent1"/>
        </a:buClr>
        <a:buFont typeface="Wingdings 2"/>
        <a:buChar char=""/>
        <a:defRPr kumimoji="0" sz="3400" kern="1200">
          <a:solidFill>
            <a:schemeClr val="tx1"/>
          </a:solidFill>
          <a:latin typeface="+mn-lt"/>
          <a:ea typeface="+mn-ea"/>
          <a:cs typeface="+mn-cs"/>
        </a:defRPr>
      </a:lvl3pPr>
      <a:lvl4pPr marL="1950690" indent="-299106" algn="l" rtl="0" eaLnBrk="1" latinLnBrk="0" hangingPunct="1">
        <a:spcBef>
          <a:spcPct val="20000"/>
        </a:spcBef>
        <a:buClr>
          <a:schemeClr val="accent1"/>
        </a:buClr>
        <a:buFont typeface="Wingdings 2"/>
        <a:buChar char=""/>
        <a:defRPr kumimoji="0" sz="2800" kern="1200">
          <a:solidFill>
            <a:schemeClr val="tx1"/>
          </a:solidFill>
          <a:latin typeface="+mn-lt"/>
          <a:ea typeface="+mn-ea"/>
          <a:cs typeface="+mn-cs"/>
        </a:defRPr>
      </a:lvl4pPr>
      <a:lvl5pPr marL="2275804" indent="-299106" algn="l" rtl="0" eaLnBrk="1" latinLnBrk="0" hangingPunct="1">
        <a:spcBef>
          <a:spcPct val="20000"/>
        </a:spcBef>
        <a:buClr>
          <a:schemeClr val="accent1">
            <a:tint val="75000"/>
          </a:schemeClr>
        </a:buClr>
        <a:buFont typeface="Wingdings 2"/>
        <a:buChar char=""/>
        <a:defRPr kumimoji="0" sz="2700" kern="1200">
          <a:solidFill>
            <a:schemeClr val="tx1"/>
          </a:solidFill>
          <a:latin typeface="+mn-lt"/>
          <a:ea typeface="+mn-ea"/>
          <a:cs typeface="+mn-cs"/>
        </a:defRPr>
      </a:lvl5pPr>
      <a:lvl6pPr marL="2600919" indent="-299106" algn="l" rtl="0" eaLnBrk="1" latinLnBrk="0" hangingPunct="1">
        <a:spcBef>
          <a:spcPct val="20000"/>
        </a:spcBef>
        <a:buClr>
          <a:schemeClr val="accent1">
            <a:tint val="75000"/>
          </a:schemeClr>
        </a:buClr>
        <a:buFont typeface="Wingdings 2"/>
        <a:buChar char=""/>
        <a:defRPr kumimoji="0" sz="2600" kern="1200">
          <a:solidFill>
            <a:schemeClr val="tx1"/>
          </a:solidFill>
          <a:latin typeface="+mn-lt"/>
          <a:ea typeface="+mn-ea"/>
          <a:cs typeface="+mn-cs"/>
        </a:defRPr>
      </a:lvl6pPr>
      <a:lvl7pPr marL="2965048" indent="-299106" algn="l" rtl="0" eaLnBrk="1" latinLnBrk="0" hangingPunct="1">
        <a:spcBef>
          <a:spcPct val="20000"/>
        </a:spcBef>
        <a:buClr>
          <a:schemeClr val="accent1">
            <a:tint val="75000"/>
          </a:schemeClr>
        </a:buClr>
        <a:buFont typeface="Wingdings 2"/>
        <a:buChar char=""/>
        <a:defRPr kumimoji="0" sz="2300" kern="1200">
          <a:solidFill>
            <a:schemeClr val="tx1"/>
          </a:solidFill>
          <a:latin typeface="+mn-lt"/>
          <a:ea typeface="+mn-ea"/>
          <a:cs typeface="+mn-cs"/>
        </a:defRPr>
      </a:lvl7pPr>
      <a:lvl8pPr marL="3251149" indent="-260092" algn="l" rtl="0" eaLnBrk="1" latinLnBrk="0" hangingPunct="1">
        <a:spcBef>
          <a:spcPct val="20000"/>
        </a:spcBef>
        <a:buClr>
          <a:schemeClr val="accent1">
            <a:tint val="75000"/>
          </a:schemeClr>
        </a:buClr>
        <a:buFont typeface="Wingdings 2"/>
        <a:buChar char=""/>
        <a:defRPr kumimoji="0" sz="2300" kern="1200">
          <a:solidFill>
            <a:schemeClr val="tx1"/>
          </a:solidFill>
          <a:latin typeface="+mn-lt"/>
          <a:ea typeface="+mn-ea"/>
          <a:cs typeface="+mn-cs"/>
        </a:defRPr>
      </a:lvl8pPr>
      <a:lvl9pPr marL="3576264" indent="-260092" algn="l" rtl="0" eaLnBrk="1" latinLnBrk="0" hangingPunct="1">
        <a:spcBef>
          <a:spcPct val="20000"/>
        </a:spcBef>
        <a:buClr>
          <a:schemeClr val="accent1">
            <a:tint val="75000"/>
          </a:schemeClr>
        </a:buClr>
        <a:buFont typeface="Wingdings 2"/>
        <a:buChar char=""/>
        <a:defRPr kumimoji="0" sz="23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0230" algn="l" rtl="0" eaLnBrk="1" latinLnBrk="0" hangingPunct="1">
        <a:defRPr kumimoji="0" kern="1200">
          <a:solidFill>
            <a:schemeClr val="tx1"/>
          </a:solidFill>
          <a:latin typeface="+mn-lt"/>
          <a:ea typeface="+mn-ea"/>
          <a:cs typeface="+mn-cs"/>
        </a:defRPr>
      </a:lvl2pPr>
      <a:lvl3pPr marL="1300460" algn="l" rtl="0" eaLnBrk="1" latinLnBrk="0" hangingPunct="1">
        <a:defRPr kumimoji="0" kern="1200">
          <a:solidFill>
            <a:schemeClr val="tx1"/>
          </a:solidFill>
          <a:latin typeface="+mn-lt"/>
          <a:ea typeface="+mn-ea"/>
          <a:cs typeface="+mn-cs"/>
        </a:defRPr>
      </a:lvl3pPr>
      <a:lvl4pPr marL="1950690" algn="l" rtl="0" eaLnBrk="1" latinLnBrk="0" hangingPunct="1">
        <a:defRPr kumimoji="0" kern="1200">
          <a:solidFill>
            <a:schemeClr val="tx1"/>
          </a:solidFill>
          <a:latin typeface="+mn-lt"/>
          <a:ea typeface="+mn-ea"/>
          <a:cs typeface="+mn-cs"/>
        </a:defRPr>
      </a:lvl4pPr>
      <a:lvl5pPr marL="2600919" algn="l" rtl="0" eaLnBrk="1" latinLnBrk="0" hangingPunct="1">
        <a:defRPr kumimoji="0" kern="1200">
          <a:solidFill>
            <a:schemeClr val="tx1"/>
          </a:solidFill>
          <a:latin typeface="+mn-lt"/>
          <a:ea typeface="+mn-ea"/>
          <a:cs typeface="+mn-cs"/>
        </a:defRPr>
      </a:lvl5pPr>
      <a:lvl6pPr marL="3251149" algn="l" rtl="0" eaLnBrk="1" latinLnBrk="0" hangingPunct="1">
        <a:defRPr kumimoji="0" kern="1200">
          <a:solidFill>
            <a:schemeClr val="tx1"/>
          </a:solidFill>
          <a:latin typeface="+mn-lt"/>
          <a:ea typeface="+mn-ea"/>
          <a:cs typeface="+mn-cs"/>
        </a:defRPr>
      </a:lvl6pPr>
      <a:lvl7pPr marL="3901379" algn="l" rtl="0" eaLnBrk="1" latinLnBrk="0" hangingPunct="1">
        <a:defRPr kumimoji="0" kern="1200">
          <a:solidFill>
            <a:schemeClr val="tx1"/>
          </a:solidFill>
          <a:latin typeface="+mn-lt"/>
          <a:ea typeface="+mn-ea"/>
          <a:cs typeface="+mn-cs"/>
        </a:defRPr>
      </a:lvl7pPr>
      <a:lvl8pPr marL="4551609" algn="l" rtl="0" eaLnBrk="1" latinLnBrk="0" hangingPunct="1">
        <a:defRPr kumimoji="0" kern="1200">
          <a:solidFill>
            <a:schemeClr val="tx1"/>
          </a:solidFill>
          <a:latin typeface="+mn-lt"/>
          <a:ea typeface="+mn-ea"/>
          <a:cs typeface="+mn-cs"/>
        </a:defRPr>
      </a:lvl8pPr>
      <a:lvl9pPr marL="520183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0" y="11963"/>
            <a:ext cx="12988174"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457200">
              <a:defRPr sz="1800"/>
            </a:pPr>
            <a:r>
              <a:rPr lang="en-US" sz="4800" b="1" dirty="0" smtClean="0">
                <a:solidFill>
                  <a:srgbClr val="72AF2F"/>
                </a:solidFill>
                <a:latin typeface="+mj-lt"/>
                <a:ea typeface="+mj-ea"/>
                <a:cs typeface="+mj-cs"/>
                <a:sym typeface="DIN Alternate"/>
              </a:rPr>
              <a:t>Exploiting Classic Stack Overflow</a:t>
            </a:r>
            <a:endParaRPr sz="4800" b="1" dirty="0">
              <a:solidFill>
                <a:srgbClr val="72AF2F"/>
              </a:solidFill>
              <a:latin typeface="+mj-lt"/>
              <a:ea typeface="+mj-ea"/>
              <a:cs typeface="+mj-cs"/>
              <a:sym typeface="DIN Alternate"/>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596639" y="2713673"/>
            <a:ext cx="5897879" cy="4129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3032942"/>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00208" y="6116410"/>
            <a:ext cx="3200400" cy="64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ectangle 5"/>
          <p:cNvSpPr/>
          <p:nvPr/>
        </p:nvSpPr>
        <p:spPr>
          <a:xfrm>
            <a:off x="8000208" y="6787923"/>
            <a:ext cx="3200400" cy="64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p:cNvSpPr/>
          <p:nvPr/>
        </p:nvSpPr>
        <p:spPr>
          <a:xfrm>
            <a:off x="8000208" y="5473472"/>
            <a:ext cx="3200400" cy="64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p:cNvSpPr/>
          <p:nvPr/>
        </p:nvSpPr>
        <p:spPr>
          <a:xfrm>
            <a:off x="8000208" y="4811483"/>
            <a:ext cx="3200400" cy="64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TextBox 3"/>
          <p:cNvSpPr txBox="1"/>
          <p:nvPr/>
        </p:nvSpPr>
        <p:spPr>
          <a:xfrm>
            <a:off x="8729015" y="6804592"/>
            <a:ext cx="1742786" cy="646331"/>
          </a:xfrm>
          <a:prstGeom prst="rect">
            <a:avLst/>
          </a:prstGeom>
          <a:noFill/>
        </p:spPr>
        <p:txBody>
          <a:bodyPr wrap="none" rtlCol="0">
            <a:spAutoFit/>
          </a:bodyPr>
          <a:lstStyle/>
          <a:p>
            <a:r>
              <a:rPr lang="en-US" dirty="0" err="1" smtClean="0">
                <a:solidFill>
                  <a:srgbClr val="FF0000"/>
                </a:solidFill>
              </a:rPr>
              <a:t>Int</a:t>
            </a:r>
            <a:r>
              <a:rPr lang="en-US" dirty="0" smtClean="0">
                <a:solidFill>
                  <a:srgbClr val="FF0000"/>
                </a:solidFill>
              </a:rPr>
              <a:t> </a:t>
            </a:r>
            <a:r>
              <a:rPr lang="en-US" dirty="0" err="1" smtClean="0">
                <a:solidFill>
                  <a:srgbClr val="FF0000"/>
                </a:solidFill>
              </a:rPr>
              <a:t>i</a:t>
            </a:r>
            <a:r>
              <a:rPr lang="en-US" dirty="0" smtClean="0">
                <a:solidFill>
                  <a:srgbClr val="FF0000"/>
                </a:solidFill>
              </a:rPr>
              <a:t>=10</a:t>
            </a:r>
            <a:endParaRPr lang="en-US" dirty="0">
              <a:solidFill>
                <a:srgbClr val="FF0000"/>
              </a:solidFill>
            </a:endParaRPr>
          </a:p>
        </p:txBody>
      </p:sp>
      <p:sp>
        <p:nvSpPr>
          <p:cNvPr id="12" name="TextBox 11"/>
          <p:cNvSpPr txBox="1"/>
          <p:nvPr/>
        </p:nvSpPr>
        <p:spPr>
          <a:xfrm>
            <a:off x="8728214" y="6114713"/>
            <a:ext cx="1744388" cy="646331"/>
          </a:xfrm>
          <a:prstGeom prst="rect">
            <a:avLst/>
          </a:prstGeom>
          <a:noFill/>
        </p:spPr>
        <p:txBody>
          <a:bodyPr wrap="none" rtlCol="0">
            <a:spAutoFit/>
          </a:bodyPr>
          <a:lstStyle/>
          <a:p>
            <a:r>
              <a:rPr lang="en-US" dirty="0" err="1" smtClean="0">
                <a:solidFill>
                  <a:srgbClr val="FF0000"/>
                </a:solidFill>
              </a:rPr>
              <a:t>Int</a:t>
            </a:r>
            <a:r>
              <a:rPr lang="en-US" dirty="0" smtClean="0">
                <a:solidFill>
                  <a:srgbClr val="FF0000"/>
                </a:solidFill>
              </a:rPr>
              <a:t> j=15</a:t>
            </a:r>
            <a:endParaRPr lang="en-US" dirty="0">
              <a:solidFill>
                <a:srgbClr val="FF0000"/>
              </a:solidFill>
            </a:endParaRPr>
          </a:p>
        </p:txBody>
      </p:sp>
      <p:sp>
        <p:nvSpPr>
          <p:cNvPr id="14" name="TextBox 13"/>
          <p:cNvSpPr txBox="1"/>
          <p:nvPr/>
        </p:nvSpPr>
        <p:spPr>
          <a:xfrm>
            <a:off x="8787525" y="5481299"/>
            <a:ext cx="1625766" cy="646331"/>
          </a:xfrm>
          <a:prstGeom prst="rect">
            <a:avLst/>
          </a:prstGeom>
          <a:noFill/>
        </p:spPr>
        <p:txBody>
          <a:bodyPr wrap="none" rtlCol="0">
            <a:spAutoFit/>
          </a:bodyPr>
          <a:lstStyle/>
          <a:p>
            <a:r>
              <a:rPr lang="en-US" dirty="0" err="1" smtClean="0">
                <a:solidFill>
                  <a:srgbClr val="FF0000"/>
                </a:solidFill>
              </a:rPr>
              <a:t>Int</a:t>
            </a:r>
            <a:r>
              <a:rPr lang="en-US" dirty="0" smtClean="0">
                <a:solidFill>
                  <a:srgbClr val="FF0000"/>
                </a:solidFill>
              </a:rPr>
              <a:t> k=0</a:t>
            </a:r>
            <a:endParaRPr lang="en-US" dirty="0">
              <a:solidFill>
                <a:srgbClr val="FF0000"/>
              </a:solidFill>
            </a:endParaRPr>
          </a:p>
        </p:txBody>
      </p:sp>
      <p:sp>
        <p:nvSpPr>
          <p:cNvPr id="10" name="TextBox 9"/>
          <p:cNvSpPr txBox="1"/>
          <p:nvPr/>
        </p:nvSpPr>
        <p:spPr>
          <a:xfrm>
            <a:off x="8251320" y="4834968"/>
            <a:ext cx="2698175" cy="646331"/>
          </a:xfrm>
          <a:prstGeom prst="rect">
            <a:avLst/>
          </a:prstGeom>
          <a:noFill/>
        </p:spPr>
        <p:txBody>
          <a:bodyPr wrap="none" rtlCol="0">
            <a:spAutoFit/>
          </a:bodyPr>
          <a:lstStyle/>
          <a:p>
            <a:r>
              <a:rPr lang="en-US" dirty="0">
                <a:solidFill>
                  <a:srgbClr val="FF0000"/>
                </a:solidFill>
              </a:rPr>
              <a:t>r</a:t>
            </a:r>
            <a:r>
              <a:rPr lang="en-US" dirty="0" smtClean="0">
                <a:solidFill>
                  <a:srgbClr val="FF0000"/>
                </a:solidFill>
              </a:rPr>
              <a:t>eturn </a:t>
            </a:r>
            <a:r>
              <a:rPr lang="en-US" dirty="0" err="1" smtClean="0">
                <a:solidFill>
                  <a:srgbClr val="FF0000"/>
                </a:solidFill>
              </a:rPr>
              <a:t>addr</a:t>
            </a:r>
            <a:endParaRPr lang="en-US" dirty="0">
              <a:solidFill>
                <a:srgbClr val="FF0000"/>
              </a:solidFill>
            </a:endParaRPr>
          </a:p>
        </p:txBody>
      </p:sp>
      <p:sp>
        <p:nvSpPr>
          <p:cNvPr id="17" name="Rectangle 16"/>
          <p:cNvSpPr/>
          <p:nvPr/>
        </p:nvSpPr>
        <p:spPr>
          <a:xfrm>
            <a:off x="8000207" y="3501792"/>
            <a:ext cx="3200400" cy="64293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p:cNvSpPr/>
          <p:nvPr/>
        </p:nvSpPr>
        <p:spPr>
          <a:xfrm>
            <a:off x="8000208" y="2858854"/>
            <a:ext cx="3200400" cy="64293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p:cNvSpPr/>
          <p:nvPr/>
        </p:nvSpPr>
        <p:spPr>
          <a:xfrm>
            <a:off x="8000927" y="4168545"/>
            <a:ext cx="3200400" cy="64293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p:cNvSpPr txBox="1"/>
          <p:nvPr/>
        </p:nvSpPr>
        <p:spPr>
          <a:xfrm>
            <a:off x="8251320" y="4188637"/>
            <a:ext cx="2608407" cy="646331"/>
          </a:xfrm>
          <a:prstGeom prst="rect">
            <a:avLst/>
          </a:prstGeom>
          <a:noFill/>
        </p:spPr>
        <p:txBody>
          <a:bodyPr wrap="none" rtlCol="0">
            <a:spAutoFit/>
          </a:bodyPr>
          <a:lstStyle/>
          <a:p>
            <a:r>
              <a:rPr lang="en-US" dirty="0">
                <a:solidFill>
                  <a:srgbClr val="FF0000"/>
                </a:solidFill>
              </a:rPr>
              <a:t>s</a:t>
            </a:r>
            <a:r>
              <a:rPr lang="en-US" dirty="0" smtClean="0">
                <a:solidFill>
                  <a:srgbClr val="FF0000"/>
                </a:solidFill>
              </a:rPr>
              <a:t>aved </a:t>
            </a:r>
            <a:r>
              <a:rPr lang="en-US" dirty="0" err="1" smtClean="0">
                <a:solidFill>
                  <a:srgbClr val="FF0000"/>
                </a:solidFill>
              </a:rPr>
              <a:t>ebp</a:t>
            </a:r>
            <a:endParaRPr lang="en-US" dirty="0">
              <a:solidFill>
                <a:srgbClr val="FF0000"/>
              </a:solidFill>
            </a:endParaRPr>
          </a:p>
        </p:txBody>
      </p:sp>
      <p:sp>
        <p:nvSpPr>
          <p:cNvPr id="15" name="TextBox 14"/>
          <p:cNvSpPr txBox="1"/>
          <p:nvPr/>
        </p:nvSpPr>
        <p:spPr>
          <a:xfrm>
            <a:off x="5491057" y="5485038"/>
            <a:ext cx="2347117" cy="646331"/>
          </a:xfrm>
          <a:prstGeom prst="rect">
            <a:avLst/>
          </a:prstGeom>
          <a:noFill/>
        </p:spPr>
        <p:txBody>
          <a:bodyPr wrap="none" rtlCol="0">
            <a:spAutoFit/>
          </a:bodyPr>
          <a:lstStyle/>
          <a:p>
            <a:r>
              <a:rPr lang="en-US" dirty="0" smtClean="0">
                <a:solidFill>
                  <a:srgbClr val="FF0000"/>
                </a:solidFill>
              </a:rPr>
              <a:t>EBP+8==&gt;</a:t>
            </a:r>
            <a:endParaRPr lang="en-US" dirty="0">
              <a:solidFill>
                <a:srgbClr val="FF0000"/>
              </a:solidFill>
            </a:endParaRPr>
          </a:p>
        </p:txBody>
      </p:sp>
      <p:sp>
        <p:nvSpPr>
          <p:cNvPr id="22" name="TextBox 21"/>
          <p:cNvSpPr txBox="1"/>
          <p:nvPr/>
        </p:nvSpPr>
        <p:spPr>
          <a:xfrm>
            <a:off x="5489733" y="6153148"/>
            <a:ext cx="2465740" cy="646331"/>
          </a:xfrm>
          <a:prstGeom prst="rect">
            <a:avLst/>
          </a:prstGeom>
          <a:noFill/>
        </p:spPr>
        <p:txBody>
          <a:bodyPr wrap="none" rtlCol="0">
            <a:spAutoFit/>
          </a:bodyPr>
          <a:lstStyle/>
          <a:p>
            <a:r>
              <a:rPr lang="en-US" dirty="0" err="1" smtClean="0">
                <a:solidFill>
                  <a:srgbClr val="FF0000"/>
                </a:solidFill>
              </a:rPr>
              <a:t>EBP+c</a:t>
            </a:r>
            <a:r>
              <a:rPr lang="en-US" dirty="0" smtClean="0">
                <a:solidFill>
                  <a:srgbClr val="FF0000"/>
                </a:solidFill>
              </a:rPr>
              <a:t>==&gt;</a:t>
            </a:r>
            <a:endParaRPr lang="en-US" dirty="0">
              <a:solidFill>
                <a:srgbClr val="FF0000"/>
              </a:solidFill>
            </a:endParaRPr>
          </a:p>
        </p:txBody>
      </p:sp>
      <p:sp>
        <p:nvSpPr>
          <p:cNvPr id="23" name="TextBox 22"/>
          <p:cNvSpPr txBox="1"/>
          <p:nvPr/>
        </p:nvSpPr>
        <p:spPr>
          <a:xfrm>
            <a:off x="5553051" y="3542306"/>
            <a:ext cx="2220480" cy="646331"/>
          </a:xfrm>
          <a:prstGeom prst="rect">
            <a:avLst/>
          </a:prstGeom>
          <a:noFill/>
        </p:spPr>
        <p:txBody>
          <a:bodyPr wrap="none" rtlCol="0">
            <a:spAutoFit/>
          </a:bodyPr>
          <a:lstStyle/>
          <a:p>
            <a:r>
              <a:rPr lang="en-US" dirty="0" smtClean="0">
                <a:solidFill>
                  <a:srgbClr val="FF0000"/>
                </a:solidFill>
              </a:rPr>
              <a:t>EBP-4==&gt;</a:t>
            </a:r>
            <a:endParaRPr lang="en-US" dirty="0">
              <a:solidFill>
                <a:srgbClr val="FF0000"/>
              </a:solidFill>
            </a:endParaRPr>
          </a:p>
        </p:txBody>
      </p:sp>
      <p:sp>
        <p:nvSpPr>
          <p:cNvPr id="24" name="TextBox 23"/>
          <p:cNvSpPr txBox="1"/>
          <p:nvPr/>
        </p:nvSpPr>
        <p:spPr>
          <a:xfrm>
            <a:off x="5574830" y="2855461"/>
            <a:ext cx="2220480" cy="646331"/>
          </a:xfrm>
          <a:prstGeom prst="rect">
            <a:avLst/>
          </a:prstGeom>
          <a:noFill/>
        </p:spPr>
        <p:txBody>
          <a:bodyPr wrap="none" rtlCol="0">
            <a:spAutoFit/>
          </a:bodyPr>
          <a:lstStyle/>
          <a:p>
            <a:r>
              <a:rPr lang="en-US" dirty="0" smtClean="0">
                <a:solidFill>
                  <a:srgbClr val="FF0000"/>
                </a:solidFill>
              </a:rPr>
              <a:t>EBP-8==&gt;</a:t>
            </a:r>
            <a:endParaRPr lang="en-US" dirty="0">
              <a:solidFill>
                <a:srgbClr val="FF0000"/>
              </a:solidFill>
            </a:endParaRPr>
          </a:p>
        </p:txBody>
      </p:sp>
      <p:sp>
        <p:nvSpPr>
          <p:cNvPr id="25" name="TextBox 24"/>
          <p:cNvSpPr txBox="1"/>
          <p:nvPr/>
        </p:nvSpPr>
        <p:spPr>
          <a:xfrm flipH="1">
            <a:off x="11201327" y="2823477"/>
            <a:ext cx="1915755" cy="646331"/>
          </a:xfrm>
          <a:prstGeom prst="rect">
            <a:avLst/>
          </a:prstGeom>
          <a:noFill/>
        </p:spPr>
        <p:txBody>
          <a:bodyPr wrap="square" rtlCol="0">
            <a:spAutoFit/>
          </a:bodyPr>
          <a:lstStyle/>
          <a:p>
            <a:r>
              <a:rPr lang="en-US" dirty="0" smtClean="0">
                <a:solidFill>
                  <a:srgbClr val="FF0000"/>
                </a:solidFill>
                <a:sym typeface="Wingdings" panose="05000000000000000000" pitchFamily="2" charset="2"/>
              </a:rPr>
              <a:t>&lt;== </a:t>
            </a:r>
            <a:r>
              <a:rPr lang="en-US" dirty="0" smtClean="0">
                <a:solidFill>
                  <a:srgbClr val="FF0000"/>
                </a:solidFill>
              </a:rPr>
              <a:t>ESP</a:t>
            </a:r>
            <a:endParaRPr lang="en-US" dirty="0">
              <a:solidFill>
                <a:srgbClr val="FF0000"/>
              </a:solidFill>
            </a:endParaRPr>
          </a:p>
        </p:txBody>
      </p:sp>
      <p:sp>
        <p:nvSpPr>
          <p:cNvPr id="26" name="TextBox 25"/>
          <p:cNvSpPr txBox="1"/>
          <p:nvPr/>
        </p:nvSpPr>
        <p:spPr>
          <a:xfrm>
            <a:off x="8281448" y="3542306"/>
            <a:ext cx="2614819" cy="646331"/>
          </a:xfrm>
          <a:prstGeom prst="rect">
            <a:avLst/>
          </a:prstGeom>
          <a:noFill/>
        </p:spPr>
        <p:txBody>
          <a:bodyPr wrap="none" rtlCol="0">
            <a:spAutoFit/>
          </a:bodyPr>
          <a:lstStyle/>
          <a:p>
            <a:r>
              <a:rPr lang="en-US" dirty="0" smtClean="0">
                <a:solidFill>
                  <a:srgbClr val="FFC000"/>
                </a:solidFill>
              </a:rPr>
              <a:t>local var_1</a:t>
            </a:r>
            <a:endParaRPr lang="en-US" dirty="0">
              <a:solidFill>
                <a:srgbClr val="FFC000"/>
              </a:solidFill>
            </a:endParaRPr>
          </a:p>
        </p:txBody>
      </p:sp>
      <p:sp>
        <p:nvSpPr>
          <p:cNvPr id="16" name="Rectangle 15"/>
          <p:cNvSpPr/>
          <p:nvPr/>
        </p:nvSpPr>
        <p:spPr>
          <a:xfrm>
            <a:off x="8244908" y="2895975"/>
            <a:ext cx="2614819" cy="646331"/>
          </a:xfrm>
          <a:prstGeom prst="rect">
            <a:avLst/>
          </a:prstGeom>
        </p:spPr>
        <p:txBody>
          <a:bodyPr wrap="none">
            <a:spAutoFit/>
          </a:bodyPr>
          <a:lstStyle/>
          <a:p>
            <a:r>
              <a:rPr lang="en-US" dirty="0">
                <a:solidFill>
                  <a:srgbClr val="FFC000"/>
                </a:solidFill>
              </a:rPr>
              <a:t>local </a:t>
            </a:r>
            <a:r>
              <a:rPr lang="en-US" dirty="0" smtClean="0">
                <a:solidFill>
                  <a:srgbClr val="FFC000"/>
                </a:solidFill>
              </a:rPr>
              <a:t>var_2</a:t>
            </a:r>
            <a:endParaRPr lang="en-US" dirty="0">
              <a:solidFill>
                <a:srgbClr val="FFC000"/>
              </a:solidFill>
            </a:endParaRPr>
          </a:p>
        </p:txBody>
      </p:sp>
      <p:sp>
        <p:nvSpPr>
          <p:cNvPr id="20" name="TextBox 19"/>
          <p:cNvSpPr txBox="1"/>
          <p:nvPr/>
        </p:nvSpPr>
        <p:spPr>
          <a:xfrm>
            <a:off x="6097525" y="1769629"/>
            <a:ext cx="5379999" cy="646331"/>
          </a:xfrm>
          <a:prstGeom prst="rect">
            <a:avLst/>
          </a:prstGeom>
          <a:noFill/>
        </p:spPr>
        <p:txBody>
          <a:bodyPr wrap="none" rtlCol="0">
            <a:spAutoFit/>
          </a:bodyPr>
          <a:lstStyle/>
          <a:p>
            <a:r>
              <a:rPr lang="en-US" dirty="0" smtClean="0">
                <a:solidFill>
                  <a:srgbClr val="92D050"/>
                </a:solidFill>
              </a:rPr>
              <a:t>Lower memory address</a:t>
            </a:r>
            <a:endParaRPr lang="en-US" dirty="0">
              <a:solidFill>
                <a:srgbClr val="92D050"/>
              </a:solidFill>
            </a:endParaRPr>
          </a:p>
        </p:txBody>
      </p:sp>
      <p:sp>
        <p:nvSpPr>
          <p:cNvPr id="29" name="TextBox 28"/>
          <p:cNvSpPr txBox="1"/>
          <p:nvPr/>
        </p:nvSpPr>
        <p:spPr>
          <a:xfrm>
            <a:off x="6231968" y="7627504"/>
            <a:ext cx="5482591" cy="646331"/>
          </a:xfrm>
          <a:prstGeom prst="rect">
            <a:avLst/>
          </a:prstGeom>
          <a:noFill/>
        </p:spPr>
        <p:txBody>
          <a:bodyPr wrap="none" rtlCol="0">
            <a:spAutoFit/>
          </a:bodyPr>
          <a:lstStyle/>
          <a:p>
            <a:r>
              <a:rPr lang="en-US" dirty="0" smtClean="0">
                <a:solidFill>
                  <a:srgbClr val="92D050"/>
                </a:solidFill>
              </a:rPr>
              <a:t>Higher memory address</a:t>
            </a:r>
            <a:endParaRPr lang="en-US" dirty="0">
              <a:solidFill>
                <a:srgbClr val="92D050"/>
              </a:solidFill>
            </a:endParaRPr>
          </a:p>
        </p:txBody>
      </p:sp>
      <p:sp>
        <p:nvSpPr>
          <p:cNvPr id="21" name="TextBox 20"/>
          <p:cNvSpPr txBox="1"/>
          <p:nvPr/>
        </p:nvSpPr>
        <p:spPr>
          <a:xfrm>
            <a:off x="6363" y="1557147"/>
            <a:ext cx="7245066" cy="7294305"/>
          </a:xfrm>
          <a:prstGeom prst="rect">
            <a:avLst/>
          </a:prstGeom>
          <a:noFill/>
        </p:spPr>
        <p:txBody>
          <a:bodyPr wrap="square" rtlCol="0">
            <a:spAutoFit/>
          </a:bodyPr>
          <a:lstStyle/>
          <a:p>
            <a:pPr algn="l"/>
            <a:r>
              <a:rPr lang="en-US" dirty="0" err="1" smtClean="0">
                <a:solidFill>
                  <a:srgbClr val="FFC000"/>
                </a:solidFill>
              </a:rPr>
              <a:t>int</a:t>
            </a:r>
            <a:r>
              <a:rPr lang="en-US" dirty="0" smtClean="0">
                <a:solidFill>
                  <a:srgbClr val="FFC000"/>
                </a:solidFill>
              </a:rPr>
              <a:t> sum(</a:t>
            </a:r>
            <a:r>
              <a:rPr lang="en-US" dirty="0" err="1" smtClean="0">
                <a:solidFill>
                  <a:srgbClr val="FFC000"/>
                </a:solidFill>
              </a:rPr>
              <a:t>int</a:t>
            </a:r>
            <a:r>
              <a:rPr lang="en-US" dirty="0" smtClean="0">
                <a:solidFill>
                  <a:srgbClr val="FFC000"/>
                </a:solidFill>
              </a:rPr>
              <a:t> x, </a:t>
            </a:r>
            <a:r>
              <a:rPr lang="en-US" dirty="0" err="1" smtClean="0">
                <a:solidFill>
                  <a:srgbClr val="FFC000"/>
                </a:solidFill>
              </a:rPr>
              <a:t>int</a:t>
            </a:r>
            <a:r>
              <a:rPr lang="en-US" dirty="0" smtClean="0">
                <a:solidFill>
                  <a:srgbClr val="FFC000"/>
                </a:solidFill>
              </a:rPr>
              <a:t> y)</a:t>
            </a:r>
          </a:p>
          <a:p>
            <a:pPr algn="l"/>
            <a:r>
              <a:rPr lang="en-US" dirty="0" smtClean="0">
                <a:solidFill>
                  <a:srgbClr val="FFC000"/>
                </a:solidFill>
              </a:rPr>
              <a:t>{</a:t>
            </a:r>
            <a:endParaRPr lang="en-US" dirty="0">
              <a:solidFill>
                <a:srgbClr val="FFC000"/>
              </a:solidFill>
            </a:endParaRPr>
          </a:p>
          <a:p>
            <a:pPr algn="l"/>
            <a:r>
              <a:rPr lang="en-US" dirty="0" smtClean="0">
                <a:solidFill>
                  <a:srgbClr val="FFC000"/>
                </a:solidFill>
              </a:rPr>
              <a:t>return </a:t>
            </a:r>
            <a:r>
              <a:rPr lang="en-US" dirty="0" err="1" smtClean="0">
                <a:solidFill>
                  <a:srgbClr val="FFC000"/>
                </a:solidFill>
              </a:rPr>
              <a:t>x+y</a:t>
            </a:r>
            <a:r>
              <a:rPr lang="en-US" dirty="0" smtClean="0">
                <a:solidFill>
                  <a:srgbClr val="FFC000"/>
                </a:solidFill>
              </a:rPr>
              <a:t>;</a:t>
            </a:r>
          </a:p>
          <a:p>
            <a:pPr algn="l"/>
            <a:r>
              <a:rPr lang="en-US" dirty="0">
                <a:solidFill>
                  <a:srgbClr val="FFC000"/>
                </a:solidFill>
              </a:rPr>
              <a:t>}</a:t>
            </a:r>
            <a:endParaRPr lang="en-US" dirty="0" smtClean="0">
              <a:solidFill>
                <a:srgbClr val="FFC000"/>
              </a:solidFill>
            </a:endParaRPr>
          </a:p>
          <a:p>
            <a:pPr algn="l"/>
            <a:endParaRPr lang="en-US" dirty="0">
              <a:solidFill>
                <a:schemeClr val="accent4">
                  <a:lumMod val="40000"/>
                  <a:lumOff val="60000"/>
                </a:schemeClr>
              </a:solidFill>
            </a:endParaRPr>
          </a:p>
          <a:p>
            <a:pPr algn="l"/>
            <a:r>
              <a:rPr lang="en-US" dirty="0" err="1" smtClean="0">
                <a:solidFill>
                  <a:srgbClr val="FF0000"/>
                </a:solidFill>
              </a:rPr>
              <a:t>int</a:t>
            </a:r>
            <a:r>
              <a:rPr lang="en-US" dirty="0" smtClean="0">
                <a:solidFill>
                  <a:srgbClr val="FF0000"/>
                </a:solidFill>
              </a:rPr>
              <a:t> main (void)</a:t>
            </a:r>
          </a:p>
          <a:p>
            <a:pPr algn="l"/>
            <a:r>
              <a:rPr lang="en-US" dirty="0" smtClean="0">
                <a:solidFill>
                  <a:srgbClr val="FF0000"/>
                </a:solidFill>
              </a:rPr>
              <a:t>{</a:t>
            </a:r>
          </a:p>
          <a:p>
            <a:pPr algn="l"/>
            <a:r>
              <a:rPr lang="en-US" dirty="0" err="1" smtClean="0">
                <a:solidFill>
                  <a:srgbClr val="FF0000"/>
                </a:solidFill>
              </a:rPr>
              <a:t>int</a:t>
            </a:r>
            <a:r>
              <a:rPr lang="en-US" dirty="0" smtClean="0">
                <a:solidFill>
                  <a:srgbClr val="FF0000"/>
                </a:solidFill>
              </a:rPr>
              <a:t> </a:t>
            </a:r>
            <a:r>
              <a:rPr lang="en-US" dirty="0" err="1" smtClean="0">
                <a:solidFill>
                  <a:srgbClr val="FF0000"/>
                </a:solidFill>
              </a:rPr>
              <a:t>i</a:t>
            </a:r>
            <a:r>
              <a:rPr lang="en-US" dirty="0" smtClean="0">
                <a:solidFill>
                  <a:srgbClr val="FF0000"/>
                </a:solidFill>
              </a:rPr>
              <a:t>=10;</a:t>
            </a:r>
          </a:p>
          <a:p>
            <a:pPr algn="l"/>
            <a:r>
              <a:rPr lang="en-US" dirty="0" err="1" smtClean="0">
                <a:solidFill>
                  <a:srgbClr val="FF0000"/>
                </a:solidFill>
              </a:rPr>
              <a:t>int</a:t>
            </a:r>
            <a:r>
              <a:rPr lang="en-US" dirty="0" smtClean="0">
                <a:solidFill>
                  <a:srgbClr val="FF0000"/>
                </a:solidFill>
              </a:rPr>
              <a:t> j=15;</a:t>
            </a:r>
          </a:p>
          <a:p>
            <a:pPr algn="l"/>
            <a:r>
              <a:rPr lang="en-US" dirty="0" err="1" smtClean="0">
                <a:solidFill>
                  <a:srgbClr val="FF0000"/>
                </a:solidFill>
              </a:rPr>
              <a:t>int</a:t>
            </a:r>
            <a:r>
              <a:rPr lang="en-US" dirty="0" smtClean="0">
                <a:solidFill>
                  <a:srgbClr val="FF0000"/>
                </a:solidFill>
              </a:rPr>
              <a:t> k=0;</a:t>
            </a:r>
          </a:p>
          <a:p>
            <a:pPr algn="l"/>
            <a:r>
              <a:rPr lang="en-US" dirty="0" smtClean="0">
                <a:solidFill>
                  <a:srgbClr val="FF0000"/>
                </a:solidFill>
              </a:rPr>
              <a:t>k = sum(</a:t>
            </a:r>
            <a:r>
              <a:rPr lang="en-US" dirty="0" err="1" smtClean="0">
                <a:solidFill>
                  <a:srgbClr val="FF0000"/>
                </a:solidFill>
              </a:rPr>
              <a:t>i,j</a:t>
            </a:r>
            <a:r>
              <a:rPr lang="en-US" dirty="0" smtClean="0">
                <a:solidFill>
                  <a:srgbClr val="FF0000"/>
                </a:solidFill>
              </a:rPr>
              <a:t>);</a:t>
            </a:r>
          </a:p>
          <a:p>
            <a:pPr algn="l"/>
            <a:r>
              <a:rPr lang="en-US" dirty="0" smtClean="0">
                <a:solidFill>
                  <a:srgbClr val="FF0000"/>
                </a:solidFill>
              </a:rPr>
              <a:t>return 0;</a:t>
            </a:r>
          </a:p>
          <a:p>
            <a:pPr algn="l"/>
            <a:r>
              <a:rPr lang="en-US" dirty="0">
                <a:solidFill>
                  <a:srgbClr val="FF0000"/>
                </a:solidFill>
              </a:rPr>
              <a:t>}</a:t>
            </a:r>
          </a:p>
        </p:txBody>
      </p:sp>
      <p:sp>
        <p:nvSpPr>
          <p:cNvPr id="27" name="Shape 86"/>
          <p:cNvSpPr/>
          <p:nvPr/>
        </p:nvSpPr>
        <p:spPr>
          <a:xfrm>
            <a:off x="6363" y="68206"/>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Crude Intro To x86 ASM</a:t>
            </a:r>
            <a:endParaRPr sz="4800" b="1" dirty="0">
              <a:solidFill>
                <a:srgbClr val="72AF2F"/>
              </a:solidFill>
              <a:latin typeface="+mj-lt"/>
              <a:ea typeface="+mj-ea"/>
              <a:cs typeface="+mj-cs"/>
              <a:sym typeface="DIN Alternate"/>
            </a:endParaRPr>
          </a:p>
        </p:txBody>
      </p:sp>
    </p:spTree>
    <p:extLst>
      <p:ext uri="{BB962C8B-B14F-4D97-AF65-F5344CB8AC3E}">
        <p14:creationId xmlns:p14="http://schemas.microsoft.com/office/powerpoint/2010/main" val="3933819617"/>
      </p:ext>
    </p:extLst>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Bad Characters</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4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923750"/>
            <a:ext cx="12239625" cy="806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0229158"/>
      </p:ext>
    </p:extLst>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Bad Characters</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5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07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3741880"/>
      </p:ext>
    </p:extLst>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Bad Characters</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6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923751"/>
            <a:ext cx="12201525" cy="8148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5626291"/>
      </p:ext>
    </p:extLst>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Bad Characters</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9" y="923750"/>
            <a:ext cx="12525375" cy="820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1940946"/>
      </p:ext>
    </p:extLst>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Find Jump To Register Pointing to User Data</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1057275"/>
            <a:ext cx="12211050" cy="822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3191106"/>
      </p:ext>
    </p:extLst>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 Jump To Register Pointing to User Data</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105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923750"/>
            <a:ext cx="12163425" cy="822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7585493"/>
      </p:ext>
    </p:extLst>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 Jump To Register Pointing to User Data</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30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1677219"/>
      </p:ext>
    </p:extLst>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 Jump To Register Pointing to User Data</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9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923750"/>
            <a:ext cx="12201525" cy="827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0757046"/>
      </p:ext>
    </p:extLst>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 Jump To Register Pointing to User Data</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49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1800"/>
          <a:stretch/>
        </p:blipFill>
        <p:spPr bwMode="auto">
          <a:xfrm>
            <a:off x="396875" y="923750"/>
            <a:ext cx="12211050" cy="829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7245836"/>
      </p:ext>
    </p:extLst>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 Jump To Register Pointing to User Data</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923751"/>
            <a:ext cx="12230100" cy="826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932374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Dummy Code: sum C code</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088" y="1313020"/>
            <a:ext cx="8338984" cy="753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634673"/>
      </p:ext>
    </p:extLst>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 Jump To Register Pointing to User Data</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19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229421"/>
      </p:ext>
    </p:extLst>
  </p:cSld>
  <p:clrMapOvr>
    <a:masterClrMapping/>
  </p:clrMapOvr>
  <p:transition spd="med"/>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Generate Shellcode</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14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768" y="923750"/>
            <a:ext cx="7921625" cy="8127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5263837"/>
      </p:ext>
    </p:extLst>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Popping </a:t>
            </a:r>
            <a:r>
              <a:rPr lang="en-US" sz="4800" b="1" dirty="0" err="1">
                <a:solidFill>
                  <a:srgbClr val="72AF2F"/>
                </a:solidFill>
                <a:latin typeface="+mj-lt"/>
                <a:ea typeface="+mj-ea"/>
                <a:cs typeface="+mj-cs"/>
                <a:sym typeface="DIN Alternate"/>
              </a:rPr>
              <a:t>c</a:t>
            </a:r>
            <a:r>
              <a:rPr lang="en-US" sz="4800" b="1" dirty="0" err="1" smtClean="0">
                <a:solidFill>
                  <a:srgbClr val="72AF2F"/>
                </a:solidFill>
                <a:latin typeface="+mj-lt"/>
                <a:ea typeface="+mj-ea"/>
                <a:cs typeface="+mj-cs"/>
                <a:sym typeface="DIN Alternate"/>
              </a:rPr>
              <a:t>alc</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136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14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1679004"/>
      </p:ext>
    </p:extLst>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sym typeface="DIN Alternate"/>
              </a:rPr>
              <a:t>Popping </a:t>
            </a:r>
            <a:r>
              <a:rPr lang="en-US" sz="4800" b="1" dirty="0" err="1">
                <a:solidFill>
                  <a:srgbClr val="72AF2F"/>
                </a:solidFill>
                <a:sym typeface="DIN Alternate"/>
              </a:rPr>
              <a:t>c</a:t>
            </a:r>
            <a:r>
              <a:rPr lang="en-US" sz="4800" b="1" dirty="0" err="1" smtClean="0">
                <a:solidFill>
                  <a:srgbClr val="72AF2F"/>
                </a:solidFill>
                <a:sym typeface="DIN Alternate"/>
              </a:rPr>
              <a:t>alc</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36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0614832"/>
      </p:ext>
    </p:extLst>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sym typeface="DIN Alternate"/>
              </a:rPr>
              <a:t>Popping </a:t>
            </a:r>
            <a:r>
              <a:rPr lang="en-US" sz="4800" b="1" dirty="0" err="1" smtClean="0">
                <a:solidFill>
                  <a:srgbClr val="72AF2F"/>
                </a:solidFill>
                <a:sym typeface="DIN Alternate"/>
              </a:rPr>
              <a:t>calc</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9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923750"/>
            <a:ext cx="12201525" cy="8163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2230285"/>
      </p:ext>
    </p:extLst>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sym typeface="DIN Alternate"/>
              </a:rPr>
              <a:t>Popping </a:t>
            </a:r>
            <a:r>
              <a:rPr lang="en-US" sz="4800" b="1" dirty="0" err="1" smtClean="0">
                <a:solidFill>
                  <a:srgbClr val="72AF2F"/>
                </a:solidFill>
                <a:sym typeface="DIN Alternate"/>
              </a:rPr>
              <a:t>calc</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49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1800"/>
          <a:stretch/>
        </p:blipFill>
        <p:spPr bwMode="auto">
          <a:xfrm>
            <a:off x="396875" y="923750"/>
            <a:ext cx="12211050" cy="826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28218"/>
      </p:ext>
    </p:extLst>
  </p:cSld>
  <p:clrMapOvr>
    <a:masterClrMapping/>
  </p:clrMapOvr>
  <p:transition spd="med"/>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sym typeface="DIN Alternate"/>
              </a:rPr>
              <a:t>Popping </a:t>
            </a:r>
            <a:r>
              <a:rPr lang="en-US" sz="4800" b="1" dirty="0" err="1" smtClean="0">
                <a:solidFill>
                  <a:srgbClr val="72AF2F"/>
                </a:solidFill>
                <a:sym typeface="DIN Alternate"/>
              </a:rPr>
              <a:t>calc</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923751"/>
            <a:ext cx="12230100" cy="8077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647706"/>
      </p:ext>
    </p:extLst>
  </p:cSld>
  <p:clrMapOvr>
    <a:masterClrMapping/>
  </p:clrMapOvr>
  <p:transition spd="med"/>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sym typeface="DIN Alternate"/>
              </a:rPr>
              <a:t>Popping </a:t>
            </a:r>
            <a:r>
              <a:rPr lang="en-US" sz="4800" b="1" dirty="0" err="1" smtClean="0">
                <a:solidFill>
                  <a:srgbClr val="72AF2F"/>
                </a:solidFill>
                <a:sym typeface="DIN Alternate"/>
              </a:rPr>
              <a:t>calc</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23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6597589"/>
      </p:ext>
    </p:extLst>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sym typeface="DIN Alternate"/>
              </a:rPr>
              <a:t>Popping </a:t>
            </a:r>
            <a:r>
              <a:rPr lang="en-US" sz="4800" b="1" dirty="0" err="1" smtClean="0">
                <a:solidFill>
                  <a:srgbClr val="72AF2F"/>
                </a:solidFill>
                <a:sym typeface="DIN Alternate"/>
              </a:rPr>
              <a:t>calc</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923749"/>
            <a:ext cx="12211050" cy="824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6596164"/>
      </p:ext>
    </p:extLst>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0" y="11963"/>
            <a:ext cx="12988174"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dirty="0" smtClean="0">
                <a:solidFill>
                  <a:srgbClr val="72AF2F"/>
                </a:solidFill>
                <a:latin typeface="+mj-lt"/>
                <a:ea typeface="+mj-ea"/>
                <a:cs typeface="+mj-cs"/>
                <a:sym typeface="DIN Alternate"/>
              </a:rPr>
              <a:t>Thank you</a:t>
            </a:r>
            <a:endParaRPr sz="4800" dirty="0">
              <a:solidFill>
                <a:srgbClr val="72AF2F"/>
              </a:solidFill>
              <a:latin typeface="+mj-lt"/>
              <a:ea typeface="+mj-ea"/>
              <a:cs typeface="+mj-cs"/>
              <a:sym typeface="DIN Alternate"/>
            </a:endParaRPr>
          </a:p>
        </p:txBody>
      </p:sp>
      <p:sp>
        <p:nvSpPr>
          <p:cNvPr id="2" name="TextBox 1"/>
          <p:cNvSpPr txBox="1"/>
          <p:nvPr/>
        </p:nvSpPr>
        <p:spPr>
          <a:xfrm>
            <a:off x="2859347" y="4372351"/>
            <a:ext cx="7269480"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r" rtl="0" latinLnBrk="1" hangingPunct="0"/>
            <a:r>
              <a:rPr lang="en-US" altLang="en-US" sz="9600" dirty="0">
                <a:solidFill>
                  <a:srgbClr val="92D050"/>
                </a:solidFill>
                <a:latin typeface="Arial Rounded MT Bold" panose="020F0704030504030204" pitchFamily="34" charset="0"/>
              </a:rPr>
              <a:t>Questions</a:t>
            </a:r>
            <a:r>
              <a:rPr lang="en-US" altLang="en-US" sz="9600" dirty="0">
                <a:solidFill>
                  <a:srgbClr val="92D050"/>
                </a:solidFill>
              </a:rPr>
              <a:t> </a:t>
            </a:r>
            <a:r>
              <a:rPr lang="en-US" altLang="en-US" sz="9600" dirty="0">
                <a:solidFill>
                  <a:srgbClr val="92D050"/>
                </a:solidFill>
                <a:latin typeface="Arial Rounded MT Bold" panose="020F0704030504030204" pitchFamily="34" charset="0"/>
              </a:rPr>
              <a:t>?</a:t>
            </a:r>
            <a:r>
              <a:rPr lang="en-US" altLang="en-US" sz="9600" dirty="0">
                <a:solidFill>
                  <a:srgbClr val="92D050"/>
                </a:solidFill>
              </a:rPr>
              <a:t> </a:t>
            </a:r>
            <a:endParaRPr lang="en-US" sz="9600" dirty="0">
              <a:solidFill>
                <a:srgbClr val="92D050"/>
              </a:solidFill>
            </a:endParaRPr>
          </a:p>
        </p:txBody>
      </p:sp>
    </p:spTree>
    <p:extLst>
      <p:ext uri="{BB962C8B-B14F-4D97-AF65-F5344CB8AC3E}">
        <p14:creationId xmlns:p14="http://schemas.microsoft.com/office/powerpoint/2010/main" val="174131170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Dummy Code: sum disassembly</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906" y="1486572"/>
            <a:ext cx="11035348" cy="7185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330536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Dummy Code: sum main()</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720" y="1104501"/>
            <a:ext cx="8822060" cy="8217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3075961"/>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Dummy Code: sum sum()</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738" y="1098034"/>
            <a:ext cx="7869684" cy="7962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76651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Dummy Code: sum - break at main &amp; sum</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5" y="1515382"/>
            <a:ext cx="9455150" cy="7127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4113531"/>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Dummy Code: sum Debugger view</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63" y="923750"/>
            <a:ext cx="12096433" cy="8515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367596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Debugger Sections</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923750"/>
            <a:ext cx="12172950" cy="8520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11087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Variables of main ()</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923751"/>
            <a:ext cx="12072938" cy="822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526708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sym typeface="DIN Alternate"/>
              </a:rPr>
              <a:t>Variables </a:t>
            </a:r>
            <a:r>
              <a:rPr lang="en-US" sz="4800" b="1" dirty="0">
                <a:solidFill>
                  <a:srgbClr val="72AF2F"/>
                </a:solidFill>
                <a:sym typeface="DIN Alternate"/>
              </a:rPr>
              <a:t>of main ()</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923751"/>
            <a:ext cx="12187238" cy="8179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213499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5360" y="94217"/>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a:solidFill>
                  <a:srgbClr val="72AF2F"/>
                </a:solidFill>
                <a:sym typeface="DIN Alternate"/>
              </a:rPr>
              <a:t>Who Am I</a:t>
            </a:r>
          </a:p>
        </p:txBody>
      </p:sp>
      <p:sp>
        <p:nvSpPr>
          <p:cNvPr id="2" name="TextBox 1"/>
          <p:cNvSpPr txBox="1"/>
          <p:nvPr/>
        </p:nvSpPr>
        <p:spPr>
          <a:xfrm>
            <a:off x="247650" y="1280366"/>
            <a:ext cx="12192000" cy="1764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rtl="0" latinLnBrk="1" hangingPunct="0">
              <a:buFont typeface="Wingdings" pitchFamily="2" charset="2"/>
              <a:buChar char="§"/>
            </a:pPr>
            <a:r>
              <a:rPr lang="en-US" sz="2800" dirty="0" smtClean="0">
                <a:solidFill>
                  <a:srgbClr val="92D050"/>
                </a:solidFill>
              </a:rPr>
              <a:t>Penetration testing consultant</a:t>
            </a:r>
          </a:p>
          <a:p>
            <a:pPr marL="457200" indent="-457200" algn="l" rtl="0" latinLnBrk="1" hangingPunct="0">
              <a:buFont typeface="Wingdings" pitchFamily="2" charset="2"/>
              <a:buChar char="§"/>
            </a:pPr>
            <a:endParaRPr lang="en-US" sz="2800" dirty="0" smtClean="0">
              <a:solidFill>
                <a:srgbClr val="92D050"/>
              </a:solidFill>
            </a:endParaRPr>
          </a:p>
          <a:p>
            <a:pPr marL="457200" indent="-457200" algn="l" rtl="0" latinLnBrk="1" hangingPunct="0">
              <a:buFont typeface="Wingdings" pitchFamily="2" charset="2"/>
              <a:buChar char="§"/>
            </a:pPr>
            <a:r>
              <a:rPr lang="en-US" sz="2800" dirty="0" smtClean="0">
                <a:solidFill>
                  <a:srgbClr val="92D050"/>
                </a:solidFill>
              </a:rPr>
              <a:t>Security Enthusiast</a:t>
            </a:r>
            <a:endParaRPr lang="en-US" sz="2800" dirty="0">
              <a:solidFill>
                <a:srgbClr val="92D050"/>
              </a:solidFill>
            </a:endParaRPr>
          </a:p>
          <a:p>
            <a:pPr algn="l" rtl="0" latinLnBrk="1" hangingPunct="0"/>
            <a:endParaRPr lang="en-US" sz="2400" dirty="0">
              <a:solidFill>
                <a:srgbClr val="92D050"/>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88" y="3533775"/>
            <a:ext cx="5162694" cy="510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556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sym typeface="DIN Alternate"/>
              </a:rPr>
              <a:t>Variables </a:t>
            </a:r>
            <a:r>
              <a:rPr lang="en-US" sz="4800" b="1" dirty="0">
                <a:solidFill>
                  <a:srgbClr val="72AF2F"/>
                </a:solidFill>
                <a:sym typeface="DIN Alternate"/>
              </a:rPr>
              <a:t>of main ()</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923750"/>
            <a:ext cx="12215813" cy="8113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002192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457200">
              <a:defRPr sz="1800"/>
            </a:pPr>
            <a:r>
              <a:rPr lang="en-US" sz="4800" b="1" dirty="0" smtClean="0">
                <a:solidFill>
                  <a:srgbClr val="72AF2F"/>
                </a:solidFill>
                <a:sym typeface="DIN Alternate"/>
              </a:rPr>
              <a:t>Parameter </a:t>
            </a:r>
            <a:r>
              <a:rPr lang="en-US" sz="4800" b="1" dirty="0">
                <a:solidFill>
                  <a:srgbClr val="72AF2F"/>
                </a:solidFill>
                <a:sym typeface="DIN Alternate"/>
              </a:rPr>
              <a:t>setup for sum()</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923750"/>
            <a:ext cx="11842090" cy="8113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96564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7925"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defRPr sz="1800"/>
            </a:pPr>
            <a:r>
              <a:rPr lang="en-US" sz="4800" b="1" dirty="0" smtClean="0">
                <a:solidFill>
                  <a:srgbClr val="72AF2F"/>
                </a:solidFill>
                <a:sym typeface="DIN Alternate"/>
              </a:rPr>
              <a:t>2</a:t>
            </a:r>
            <a:r>
              <a:rPr lang="en-US" sz="4800" b="1" baseline="30000" dirty="0" smtClean="0">
                <a:solidFill>
                  <a:srgbClr val="72AF2F"/>
                </a:solidFill>
                <a:sym typeface="DIN Alternate"/>
              </a:rPr>
              <a:t>nd</a:t>
            </a:r>
            <a:r>
              <a:rPr lang="en-US" sz="4800" b="1" dirty="0" smtClean="0">
                <a:solidFill>
                  <a:srgbClr val="72AF2F"/>
                </a:solidFill>
                <a:sym typeface="DIN Alternate"/>
              </a:rPr>
              <a:t> parameter (</a:t>
            </a:r>
            <a:r>
              <a:rPr lang="en-US" sz="4800" b="1" dirty="0" err="1" smtClean="0">
                <a:solidFill>
                  <a:srgbClr val="72AF2F"/>
                </a:solidFill>
                <a:sym typeface="DIN Alternate"/>
              </a:rPr>
              <a:t>int</a:t>
            </a:r>
            <a:r>
              <a:rPr lang="en-US" sz="4800" b="1" dirty="0" smtClean="0">
                <a:solidFill>
                  <a:srgbClr val="72AF2F"/>
                </a:solidFill>
                <a:sym typeface="DIN Alternate"/>
              </a:rPr>
              <a:t> y) </a:t>
            </a:r>
            <a:r>
              <a:rPr lang="en-US" sz="4800" b="1" dirty="0">
                <a:solidFill>
                  <a:srgbClr val="72AF2F"/>
                </a:solidFill>
                <a:sym typeface="DIN Alternate"/>
              </a:rPr>
              <a:t>setup for sum()</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1" y="923750"/>
            <a:ext cx="11758612" cy="8105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334268"/>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defRPr sz="1800"/>
            </a:pPr>
            <a:r>
              <a:rPr lang="en-US" sz="4800" b="1" dirty="0" smtClean="0">
                <a:solidFill>
                  <a:srgbClr val="72AF2F"/>
                </a:solidFill>
                <a:sym typeface="DIN Alternate"/>
              </a:rPr>
              <a:t>2</a:t>
            </a:r>
            <a:r>
              <a:rPr lang="en-US" sz="4800" b="1" baseline="30000" dirty="0" smtClean="0">
                <a:solidFill>
                  <a:srgbClr val="72AF2F"/>
                </a:solidFill>
                <a:sym typeface="DIN Alternate"/>
              </a:rPr>
              <a:t>nd</a:t>
            </a:r>
            <a:r>
              <a:rPr lang="en-US" sz="4800" b="1" dirty="0" smtClean="0">
                <a:solidFill>
                  <a:srgbClr val="72AF2F"/>
                </a:solidFill>
                <a:sym typeface="DIN Alternate"/>
              </a:rPr>
              <a:t> </a:t>
            </a:r>
            <a:r>
              <a:rPr lang="en-US" sz="4800" b="1" dirty="0">
                <a:solidFill>
                  <a:srgbClr val="72AF2F"/>
                </a:solidFill>
                <a:sym typeface="DIN Alternate"/>
              </a:rPr>
              <a:t>parameter </a:t>
            </a:r>
            <a:r>
              <a:rPr lang="en-US" sz="4800" b="1" dirty="0" smtClean="0">
                <a:solidFill>
                  <a:srgbClr val="72AF2F"/>
                </a:solidFill>
                <a:sym typeface="DIN Alternate"/>
              </a:rPr>
              <a:t>(</a:t>
            </a:r>
            <a:r>
              <a:rPr lang="en-US" sz="4800" b="1" dirty="0" err="1" smtClean="0">
                <a:solidFill>
                  <a:srgbClr val="72AF2F"/>
                </a:solidFill>
                <a:sym typeface="DIN Alternate"/>
              </a:rPr>
              <a:t>int</a:t>
            </a:r>
            <a:r>
              <a:rPr lang="en-US" sz="4800" b="1" dirty="0" smtClean="0">
                <a:solidFill>
                  <a:srgbClr val="72AF2F"/>
                </a:solidFill>
                <a:sym typeface="DIN Alternate"/>
              </a:rPr>
              <a:t> y) setup </a:t>
            </a:r>
            <a:r>
              <a:rPr lang="en-US" sz="4800" b="1" dirty="0">
                <a:solidFill>
                  <a:srgbClr val="72AF2F"/>
                </a:solidFill>
                <a:sym typeface="DIN Alternate"/>
              </a:rPr>
              <a:t>for sum()</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355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6887" b="13957"/>
          <a:stretch/>
        </p:blipFill>
        <p:spPr bwMode="auto">
          <a:xfrm>
            <a:off x="542924" y="923749"/>
            <a:ext cx="11858625" cy="824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656370"/>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defRPr sz="1800"/>
            </a:pPr>
            <a:r>
              <a:rPr lang="en-US" sz="4800" b="1" dirty="0" smtClean="0">
                <a:solidFill>
                  <a:srgbClr val="72AF2F"/>
                </a:solidFill>
                <a:sym typeface="DIN Alternate"/>
              </a:rPr>
              <a:t>1</a:t>
            </a:r>
            <a:r>
              <a:rPr lang="en-US" sz="4800" b="1" baseline="30000" dirty="0" smtClean="0">
                <a:solidFill>
                  <a:srgbClr val="72AF2F"/>
                </a:solidFill>
                <a:sym typeface="DIN Alternate"/>
              </a:rPr>
              <a:t>st</a:t>
            </a:r>
            <a:r>
              <a:rPr lang="en-US" sz="4800" b="1" dirty="0" smtClean="0">
                <a:solidFill>
                  <a:srgbClr val="72AF2F"/>
                </a:solidFill>
                <a:sym typeface="DIN Alternate"/>
              </a:rPr>
              <a:t> parameter (</a:t>
            </a:r>
            <a:r>
              <a:rPr lang="en-US" sz="4800" b="1" dirty="0" err="1" smtClean="0">
                <a:solidFill>
                  <a:srgbClr val="72AF2F"/>
                </a:solidFill>
                <a:sym typeface="DIN Alternate"/>
              </a:rPr>
              <a:t>int</a:t>
            </a:r>
            <a:r>
              <a:rPr lang="en-US" sz="4800" b="1" dirty="0">
                <a:solidFill>
                  <a:srgbClr val="72AF2F"/>
                </a:solidFill>
                <a:sym typeface="DIN Alternate"/>
              </a:rPr>
              <a:t> x</a:t>
            </a:r>
            <a:r>
              <a:rPr lang="en-US" sz="4800" b="1" dirty="0" smtClean="0">
                <a:solidFill>
                  <a:srgbClr val="72AF2F"/>
                </a:solidFill>
                <a:sym typeface="DIN Alternate"/>
              </a:rPr>
              <a:t>) </a:t>
            </a:r>
            <a:r>
              <a:rPr lang="en-US" sz="4800" b="1" dirty="0">
                <a:solidFill>
                  <a:srgbClr val="72AF2F"/>
                </a:solidFill>
                <a:sym typeface="DIN Alternate"/>
              </a:rPr>
              <a:t>setup for sum()</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457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1536"/>
          <a:stretch/>
        </p:blipFill>
        <p:spPr bwMode="auto">
          <a:xfrm>
            <a:off x="619130" y="923751"/>
            <a:ext cx="11772900" cy="8077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06186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local stack setup</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23750"/>
            <a:ext cx="12030075" cy="7945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423127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arguments and variables</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923750"/>
            <a:ext cx="11858625" cy="8128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031014"/>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moving values to registers </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76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265"/>
          <a:stretch/>
        </p:blipFill>
        <p:spPr bwMode="auto">
          <a:xfrm>
            <a:off x="766767" y="923750"/>
            <a:ext cx="11477625" cy="8124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2508004"/>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Inside sum() moving </a:t>
            </a:r>
            <a:r>
              <a:rPr lang="en-US" sz="4800" b="1" dirty="0" smtClean="0">
                <a:solidFill>
                  <a:srgbClr val="72AF2F"/>
                </a:solidFill>
                <a:sym typeface="DIN Alternate"/>
              </a:rPr>
              <a:t>values to register</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923750"/>
            <a:ext cx="12325350" cy="8060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42413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storing result in local variable z</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923750"/>
            <a:ext cx="11925300" cy="8213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581139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Agenda</a:t>
            </a:r>
            <a:endParaRPr sz="4800" b="1" dirty="0">
              <a:solidFill>
                <a:srgbClr val="72AF2F"/>
              </a:solidFill>
              <a:latin typeface="+mj-lt"/>
              <a:ea typeface="+mj-ea"/>
              <a:cs typeface="+mj-cs"/>
              <a:sym typeface="DIN Alternate"/>
            </a:endParaRPr>
          </a:p>
        </p:txBody>
      </p:sp>
      <p:sp>
        <p:nvSpPr>
          <p:cNvPr id="2" name="TextBox 1"/>
          <p:cNvSpPr txBox="1"/>
          <p:nvPr/>
        </p:nvSpPr>
        <p:spPr>
          <a:xfrm>
            <a:off x="0" y="1032204"/>
            <a:ext cx="12192000" cy="69967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rtl="0" latinLnBrk="1" hangingPunct="0">
              <a:buFont typeface="Wingdings" panose="05000000000000000000" pitchFamily="2" charset="2"/>
              <a:buChar char="§"/>
            </a:pPr>
            <a:r>
              <a:rPr lang="en-US" altLang="en-US" sz="2800" dirty="0" smtClean="0">
                <a:solidFill>
                  <a:srgbClr val="92D050"/>
                </a:solidFill>
              </a:rPr>
              <a:t>Brief overview of stack overflow</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Root cause</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Quick dive into  sections and registers</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How a program looks like in assembly, tracing program flow</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Finding stack overflow</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Analyzing the crash</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Control code flow</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Get code execution</a:t>
            </a:r>
          </a:p>
          <a:p>
            <a:pPr marL="457200" indent="-457200" algn="l" rtl="0" latinLnBrk="1" hangingPunct="0">
              <a:buFont typeface="Wingdings" panose="05000000000000000000" pitchFamily="2" charset="2"/>
              <a:buChar char="§"/>
            </a:pPr>
            <a:endParaRPr lang="en-US" sz="2800" dirty="0">
              <a:solidFill>
                <a:srgbClr val="92D050"/>
              </a:solidFill>
            </a:endParaRPr>
          </a:p>
        </p:txBody>
      </p:sp>
    </p:spTree>
    <p:extLst>
      <p:ext uri="{BB962C8B-B14F-4D97-AF65-F5344CB8AC3E}">
        <p14:creationId xmlns:p14="http://schemas.microsoft.com/office/powerpoint/2010/main" val="3234957033"/>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preparing arguments for </a:t>
            </a:r>
            <a:r>
              <a:rPr lang="en-US" sz="4400" b="1" dirty="0" err="1" smtClean="0">
                <a:solidFill>
                  <a:srgbClr val="72AF2F"/>
                </a:solidFill>
                <a:latin typeface="+mj-lt"/>
                <a:ea typeface="+mj-ea"/>
                <a:cs typeface="+mj-cs"/>
                <a:sym typeface="DIN Alternate"/>
              </a:rPr>
              <a:t>printf</a:t>
            </a:r>
            <a:r>
              <a:rPr lang="en-US" sz="4400" b="1" dirty="0" smtClean="0">
                <a:solidFill>
                  <a:srgbClr val="72AF2F"/>
                </a:solidFill>
                <a:latin typeface="+mj-lt"/>
                <a:ea typeface="+mj-ea"/>
                <a:cs typeface="+mj-cs"/>
                <a:sym typeface="DIN Alternate"/>
              </a:rPr>
              <a:t>()</a:t>
            </a:r>
            <a:endParaRPr sz="44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6" y="923750"/>
            <a:ext cx="11858625" cy="8251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96944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Inside sum() preparing arguments for </a:t>
            </a:r>
            <a:r>
              <a:rPr lang="en-US" sz="4400" b="1" dirty="0" err="1">
                <a:solidFill>
                  <a:srgbClr val="72AF2F"/>
                </a:solidFill>
                <a:sym typeface="DIN Alternate"/>
              </a:rPr>
              <a:t>printf</a:t>
            </a:r>
            <a:r>
              <a:rPr lang="en-US" sz="4400" b="1" dirty="0">
                <a:solidFill>
                  <a:srgbClr val="72AF2F"/>
                </a:solidFill>
                <a:sym typeface="DIN Alternate"/>
              </a:rPr>
              <a:t>()</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923750"/>
            <a:ext cx="12158663" cy="8205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0551418"/>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executing </a:t>
            </a:r>
            <a:r>
              <a:rPr lang="en-US" sz="4800" b="1" dirty="0" err="1" smtClean="0">
                <a:solidFill>
                  <a:srgbClr val="72AF2F"/>
                </a:solidFill>
                <a:latin typeface="+mj-lt"/>
                <a:ea typeface="+mj-ea"/>
                <a:cs typeface="+mj-cs"/>
                <a:sym typeface="DIN Alternate"/>
              </a:rPr>
              <a:t>printf</a:t>
            </a:r>
            <a:r>
              <a:rPr lang="en-US" sz="4800" b="1" dirty="0" smtClean="0">
                <a:solidFill>
                  <a:srgbClr val="72AF2F"/>
                </a:solidFill>
                <a:latin typeface="+mj-lt"/>
                <a:ea typeface="+mj-ea"/>
                <a:cs typeface="+mj-cs"/>
                <a:sym typeface="DIN Alternate"/>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9" y="923750"/>
            <a:ext cx="11930063" cy="819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0402303"/>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a:solidFill>
                  <a:srgbClr val="72AF2F"/>
                </a:solidFill>
                <a:sym typeface="DIN Alternate"/>
              </a:rPr>
              <a:t>Inside sum() executing </a:t>
            </a:r>
            <a:r>
              <a:rPr lang="en-US" sz="4800" b="1" dirty="0" err="1">
                <a:solidFill>
                  <a:srgbClr val="72AF2F"/>
                </a:solidFill>
                <a:sym typeface="DIN Alternate"/>
              </a:rPr>
              <a:t>printf</a:t>
            </a:r>
            <a:r>
              <a:rPr lang="en-US" sz="4800" b="1" dirty="0">
                <a:solidFill>
                  <a:srgbClr val="72AF2F"/>
                </a:solidFill>
                <a:sym typeface="DIN Alternate"/>
              </a:rPr>
              <a:t>() further</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21" y="923750"/>
            <a:ext cx="12125118" cy="812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058242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executing </a:t>
            </a:r>
            <a:r>
              <a:rPr lang="en-US" sz="4800" b="1" dirty="0" err="1" smtClean="0">
                <a:solidFill>
                  <a:srgbClr val="72AF2F"/>
                </a:solidFill>
                <a:latin typeface="+mj-lt"/>
                <a:ea typeface="+mj-ea"/>
                <a:cs typeface="+mj-cs"/>
                <a:sym typeface="DIN Alternate"/>
              </a:rPr>
              <a:t>printf</a:t>
            </a:r>
            <a:r>
              <a:rPr lang="en-US" sz="4800" b="1" dirty="0" smtClean="0">
                <a:solidFill>
                  <a:srgbClr val="72AF2F"/>
                </a:solidFill>
                <a:latin typeface="+mj-lt"/>
                <a:ea typeface="+mj-ea"/>
                <a:cs typeface="+mj-cs"/>
                <a:sym typeface="DIN Alternate"/>
              </a:rPr>
              <a:t>() further</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923750"/>
            <a:ext cx="11811000" cy="8273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6041846"/>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setting up return value</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32" y="923750"/>
            <a:ext cx="11834495" cy="8266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246153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cleaning up stack</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80" y="923751"/>
            <a:ext cx="11887200" cy="8236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0690361"/>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sum() returning to main()</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 y="923750"/>
            <a:ext cx="12172950" cy="8342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944301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setting up variable k value</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923751"/>
            <a:ext cx="12087225" cy="803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4019884"/>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Inside main() setting up variable k value</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923749"/>
            <a:ext cx="12115800" cy="809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345633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The What, Why and Oh</a:t>
            </a:r>
            <a:endParaRPr sz="4800" b="1" dirty="0">
              <a:solidFill>
                <a:srgbClr val="72AF2F"/>
              </a:solidFill>
              <a:latin typeface="+mj-lt"/>
              <a:ea typeface="+mj-ea"/>
              <a:cs typeface="+mj-cs"/>
              <a:sym typeface="DIN Alternate"/>
            </a:endParaRPr>
          </a:p>
        </p:txBody>
      </p:sp>
      <p:sp>
        <p:nvSpPr>
          <p:cNvPr id="2" name="TextBox 1"/>
          <p:cNvSpPr txBox="1"/>
          <p:nvPr/>
        </p:nvSpPr>
        <p:spPr>
          <a:xfrm>
            <a:off x="6363" y="1210265"/>
            <a:ext cx="12893040" cy="48423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rtl="0" latinLnBrk="1" hangingPunct="0">
              <a:buFont typeface="Wingdings" panose="05000000000000000000" pitchFamily="2" charset="2"/>
              <a:buChar char="§"/>
            </a:pPr>
            <a:r>
              <a:rPr lang="en-US" sz="2800" dirty="0" smtClean="0">
                <a:solidFill>
                  <a:srgbClr val="92D050"/>
                </a:solidFill>
              </a:rPr>
              <a:t>A</a:t>
            </a:r>
            <a:r>
              <a:rPr lang="en-US" sz="2800" dirty="0">
                <a:solidFill>
                  <a:srgbClr val="92D050"/>
                </a:solidFill>
              </a:rPr>
              <a:t> buffer overflow, or buffer overrun, is an anomaly where a program, </a:t>
            </a:r>
            <a:endParaRPr lang="en-US" sz="2800" dirty="0" smtClean="0">
              <a:solidFill>
                <a:srgbClr val="92D050"/>
              </a:solidFill>
            </a:endParaRPr>
          </a:p>
          <a:p>
            <a:pPr algn="l" rtl="0" latinLnBrk="1" hangingPunct="0"/>
            <a:r>
              <a:rPr lang="en-US" sz="2800" dirty="0">
                <a:solidFill>
                  <a:srgbClr val="92D050"/>
                </a:solidFill>
              </a:rPr>
              <a:t>	</a:t>
            </a:r>
            <a:r>
              <a:rPr lang="en-US" sz="2800" dirty="0" smtClean="0">
                <a:solidFill>
                  <a:srgbClr val="92D050"/>
                </a:solidFill>
              </a:rPr>
              <a:t>while </a:t>
            </a:r>
            <a:r>
              <a:rPr lang="en-US" sz="2800" dirty="0">
                <a:solidFill>
                  <a:srgbClr val="92D050"/>
                </a:solidFill>
              </a:rPr>
              <a:t>writing data to a buffer, overruns the buffer's boundary and </a:t>
            </a:r>
            <a:r>
              <a:rPr lang="en-US" sz="2800" dirty="0" smtClean="0">
                <a:solidFill>
                  <a:srgbClr val="92D050"/>
                </a:solidFill>
              </a:rPr>
              <a:t>over	writes</a:t>
            </a:r>
            <a:r>
              <a:rPr lang="en-US" sz="2800" dirty="0">
                <a:solidFill>
                  <a:srgbClr val="92D050"/>
                </a:solidFill>
              </a:rPr>
              <a:t> adjacent memory locations</a:t>
            </a:r>
            <a:r>
              <a:rPr lang="en-US" sz="2800" dirty="0" smtClean="0">
                <a:solidFill>
                  <a:srgbClr val="92D050"/>
                </a:solidFill>
              </a:rPr>
              <a:t>.</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Sending a program more data that it </a:t>
            </a:r>
            <a:r>
              <a:rPr lang="en-US" sz="2800" dirty="0">
                <a:solidFill>
                  <a:srgbClr val="92D050"/>
                </a:solidFill>
              </a:rPr>
              <a:t>can</a:t>
            </a:r>
            <a:r>
              <a:rPr lang="en-US" sz="2800" dirty="0" smtClean="0">
                <a:solidFill>
                  <a:srgbClr val="92D050"/>
                </a:solidFill>
              </a:rPr>
              <a:t> handle or write to a memory location.</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Can result in denial of service or arbitrary code execution (often times   referred to as shellcode)</a:t>
            </a:r>
          </a:p>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spTree>
    <p:extLst>
      <p:ext uri="{BB962C8B-B14F-4D97-AF65-F5344CB8AC3E}">
        <p14:creationId xmlns:p14="http://schemas.microsoft.com/office/powerpoint/2010/main" val="1848071157"/>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a:t>
            </a:r>
            <a:r>
              <a:rPr lang="en-US" sz="4800" b="1" dirty="0" err="1" smtClean="0">
                <a:solidFill>
                  <a:srgbClr val="72AF2F"/>
                </a:solidFill>
                <a:latin typeface="+mj-lt"/>
                <a:ea typeface="+mj-ea"/>
                <a:cs typeface="+mj-cs"/>
                <a:sym typeface="DIN Alternate"/>
              </a:rPr>
              <a:t>printf</a:t>
            </a:r>
            <a:r>
              <a:rPr lang="en-US" sz="4800" b="1" dirty="0" smtClean="0">
                <a:solidFill>
                  <a:srgbClr val="72AF2F"/>
                </a:solidFill>
                <a:latin typeface="+mj-lt"/>
                <a:ea typeface="+mj-ea"/>
                <a:cs typeface="+mj-cs"/>
                <a:sym typeface="DIN Alternate"/>
              </a:rPr>
              <a:t>() arguments setup</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923750"/>
            <a:ext cx="12087225" cy="8163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625010"/>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calling </a:t>
            </a:r>
            <a:r>
              <a:rPr lang="en-US" sz="4800" b="1" dirty="0" err="1" smtClean="0">
                <a:solidFill>
                  <a:srgbClr val="72AF2F"/>
                </a:solidFill>
                <a:latin typeface="+mj-lt"/>
                <a:ea typeface="+mj-ea"/>
                <a:cs typeface="+mj-cs"/>
                <a:sym typeface="DIN Alternate"/>
              </a:rPr>
              <a:t>printf</a:t>
            </a:r>
            <a:r>
              <a:rPr lang="en-US" sz="4800" b="1" dirty="0" smtClean="0">
                <a:solidFill>
                  <a:srgbClr val="72AF2F"/>
                </a:solidFill>
                <a:latin typeface="+mj-lt"/>
                <a:ea typeface="+mj-ea"/>
                <a:cs typeface="+mj-cs"/>
                <a:sym typeface="DIN Alternate"/>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6" y="923750"/>
            <a:ext cx="12030074" cy="812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399984"/>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setting up return value</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970424"/>
            <a:ext cx="12072938" cy="8217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00595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Exiting main()</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 y="923750"/>
            <a:ext cx="12014135" cy="8098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182418"/>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Exiting program</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923750"/>
            <a:ext cx="12192000" cy="812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5212408"/>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Dummy Code: find secret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251" y="1489384"/>
            <a:ext cx="9322658" cy="7471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656363"/>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Dummy Code: find secret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560" y="923750"/>
            <a:ext cx="6415723" cy="7891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543139"/>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Dummy Code: find secret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28" y="923750"/>
            <a:ext cx="11381703" cy="7991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916024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argument setup for </a:t>
            </a:r>
            <a:r>
              <a:rPr lang="en-US" sz="4800" b="1" dirty="0" err="1" smtClean="0">
                <a:solidFill>
                  <a:srgbClr val="72AF2F"/>
                </a:solidFill>
                <a:latin typeface="+mj-lt"/>
                <a:ea typeface="+mj-ea"/>
                <a:cs typeface="+mj-cs"/>
                <a:sym typeface="DIN Alternate"/>
              </a:rPr>
              <a:t>printf</a:t>
            </a:r>
            <a:r>
              <a:rPr lang="en-US" sz="4800" b="1" dirty="0" smtClean="0">
                <a:solidFill>
                  <a:srgbClr val="72AF2F"/>
                </a:solidFill>
                <a:latin typeface="+mj-lt"/>
                <a:ea typeface="+mj-ea"/>
                <a:cs typeface="+mj-cs"/>
                <a:sym typeface="DIN Alternate"/>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5" y="923751"/>
            <a:ext cx="11525250" cy="8458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013280"/>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defRPr sz="1800"/>
            </a:pPr>
            <a:r>
              <a:rPr lang="en-US" sz="4800" b="1" dirty="0">
                <a:solidFill>
                  <a:srgbClr val="72AF2F"/>
                </a:solidFill>
                <a:sym typeface="DIN Alternate"/>
              </a:rPr>
              <a:t>Inside main() </a:t>
            </a:r>
            <a:r>
              <a:rPr lang="en-US" sz="4800" b="1" dirty="0" smtClean="0">
                <a:solidFill>
                  <a:srgbClr val="72AF2F"/>
                </a:solidFill>
                <a:sym typeface="DIN Alternate"/>
              </a:rPr>
              <a:t>calling </a:t>
            </a:r>
            <a:r>
              <a:rPr lang="en-US" sz="4800" b="1" dirty="0" err="1" smtClean="0">
                <a:solidFill>
                  <a:srgbClr val="72AF2F"/>
                </a:solidFill>
                <a:sym typeface="DIN Alternate"/>
              </a:rPr>
              <a:t>printf</a:t>
            </a:r>
            <a:r>
              <a:rPr lang="en-US" sz="4800" b="1" dirty="0" smtClean="0">
                <a:solidFill>
                  <a:srgbClr val="72AF2F"/>
                </a:solidFill>
                <a:sym typeface="DIN Alternate"/>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43" y="923751"/>
            <a:ext cx="11826274" cy="809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019786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Crude Intro To x86 ASM</a:t>
            </a:r>
            <a:endParaRPr sz="4800" b="1" dirty="0">
              <a:solidFill>
                <a:srgbClr val="72AF2F"/>
              </a:solidFill>
              <a:latin typeface="+mj-lt"/>
              <a:ea typeface="+mj-ea"/>
              <a:cs typeface="+mj-cs"/>
              <a:sym typeface="DIN Alternate"/>
            </a:endParaRPr>
          </a:p>
        </p:txBody>
      </p:sp>
      <p:sp>
        <p:nvSpPr>
          <p:cNvPr id="2" name="TextBox 1"/>
          <p:cNvSpPr txBox="1"/>
          <p:nvPr/>
        </p:nvSpPr>
        <p:spPr>
          <a:xfrm>
            <a:off x="6362" y="1024773"/>
            <a:ext cx="12998437" cy="65659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rtl="0" latinLnBrk="1" hangingPunct="0">
              <a:buFont typeface="Wingdings" panose="05000000000000000000" pitchFamily="2" charset="2"/>
              <a:buChar char="§"/>
            </a:pPr>
            <a:r>
              <a:rPr lang="en-US" sz="2800" dirty="0" smtClean="0">
                <a:solidFill>
                  <a:srgbClr val="92D050"/>
                </a:solidFill>
              </a:rPr>
              <a:t>Sections</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.data </a:t>
            </a:r>
            <a:r>
              <a:rPr lang="en-US" sz="2800" dirty="0">
                <a:solidFill>
                  <a:srgbClr val="92D050"/>
                </a:solidFill>
              </a:rPr>
              <a:t>-&gt; used for declaring initialized data or constants. This data </a:t>
            </a:r>
            <a:r>
              <a:rPr lang="en-US" sz="2800" dirty="0" smtClean="0">
                <a:solidFill>
                  <a:srgbClr val="92D050"/>
                </a:solidFill>
              </a:rPr>
              <a:t>does  </a:t>
            </a:r>
            <a:r>
              <a:rPr lang="en-US" sz="2800" dirty="0">
                <a:solidFill>
                  <a:srgbClr val="92D050"/>
                </a:solidFill>
              </a:rPr>
              <a:t>not change at runtime. </a:t>
            </a:r>
            <a:r>
              <a:rPr lang="en-US" sz="2800" dirty="0" smtClean="0">
                <a:solidFill>
                  <a:srgbClr val="92D050"/>
                </a:solidFill>
              </a:rPr>
              <a:t>One can declare </a:t>
            </a:r>
            <a:r>
              <a:rPr lang="en-US" sz="2800" dirty="0">
                <a:solidFill>
                  <a:srgbClr val="92D050"/>
                </a:solidFill>
              </a:rPr>
              <a:t>various constant values</a:t>
            </a:r>
            <a:r>
              <a:rPr lang="en-US" sz="2800" dirty="0" smtClean="0">
                <a:solidFill>
                  <a:srgbClr val="92D050"/>
                </a:solidFill>
              </a:rPr>
              <a:t>,           file-names</a:t>
            </a:r>
            <a:r>
              <a:rPr lang="en-US" sz="2800" dirty="0">
                <a:solidFill>
                  <a:srgbClr val="92D050"/>
                </a:solidFill>
              </a:rPr>
              <a:t>, or buffer size, etc</a:t>
            </a:r>
            <a:r>
              <a:rPr lang="en-US" sz="2800" dirty="0" smtClean="0">
                <a:solidFill>
                  <a:srgbClr val="92D050"/>
                </a:solidFill>
              </a:rPr>
              <a:t>.</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a:t>
            </a:r>
            <a:r>
              <a:rPr lang="en-US" sz="2800" dirty="0" err="1" smtClean="0">
                <a:solidFill>
                  <a:srgbClr val="92D050"/>
                </a:solidFill>
              </a:rPr>
              <a:t>bss</a:t>
            </a:r>
            <a:r>
              <a:rPr lang="en-US" sz="2800" dirty="0" smtClean="0">
                <a:solidFill>
                  <a:srgbClr val="92D050"/>
                </a:solidFill>
              </a:rPr>
              <a:t> </a:t>
            </a:r>
            <a:r>
              <a:rPr lang="en-US" sz="2800" dirty="0">
                <a:solidFill>
                  <a:srgbClr val="92D050"/>
                </a:solidFill>
              </a:rPr>
              <a:t>-&gt; </a:t>
            </a:r>
            <a:r>
              <a:rPr lang="en-US" sz="2800" dirty="0" smtClean="0">
                <a:solidFill>
                  <a:srgbClr val="92D050"/>
                </a:solidFill>
              </a:rPr>
              <a:t>used </a:t>
            </a:r>
            <a:r>
              <a:rPr lang="en-US" sz="2800" dirty="0">
                <a:solidFill>
                  <a:srgbClr val="92D050"/>
                </a:solidFill>
              </a:rPr>
              <a:t>for declaring </a:t>
            </a:r>
            <a:r>
              <a:rPr lang="en-US" sz="2800" dirty="0" smtClean="0">
                <a:solidFill>
                  <a:srgbClr val="92D050"/>
                </a:solidFill>
              </a:rPr>
              <a:t>variables</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a:t>
            </a:r>
            <a:r>
              <a:rPr lang="en-US" sz="2800" dirty="0">
                <a:solidFill>
                  <a:srgbClr val="92D050"/>
                </a:solidFill>
              </a:rPr>
              <a:t>text -&gt; used for keeping the actual </a:t>
            </a:r>
            <a:r>
              <a:rPr lang="en-US" sz="2800" dirty="0" smtClean="0">
                <a:solidFill>
                  <a:srgbClr val="92D050"/>
                </a:solidFill>
              </a:rPr>
              <a:t>code.</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a:t>
            </a:r>
            <a:r>
              <a:rPr lang="en-US" sz="2800" dirty="0" err="1" smtClean="0">
                <a:solidFill>
                  <a:srgbClr val="92D050"/>
                </a:solidFill>
              </a:rPr>
              <a:t>rsrc</a:t>
            </a:r>
            <a:r>
              <a:rPr lang="en-US" sz="2800" dirty="0" smtClean="0">
                <a:solidFill>
                  <a:srgbClr val="92D050"/>
                </a:solidFill>
              </a:rPr>
              <a:t> -&gt; resources</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a:t>
            </a:r>
            <a:r>
              <a:rPr lang="en-US" sz="2800" dirty="0" err="1" smtClean="0">
                <a:solidFill>
                  <a:srgbClr val="92D050"/>
                </a:solidFill>
              </a:rPr>
              <a:t>reloc</a:t>
            </a:r>
            <a:r>
              <a:rPr lang="en-US" sz="2800" dirty="0" smtClean="0">
                <a:solidFill>
                  <a:srgbClr val="92D050"/>
                </a:solidFill>
              </a:rPr>
              <a:t> -&gt; relocation info</a:t>
            </a:r>
          </a:p>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sp>
        <p:nvSpPr>
          <p:cNvPr id="3" name="Rectangle 2"/>
          <p:cNvSpPr/>
          <p:nvPr/>
        </p:nvSpPr>
        <p:spPr>
          <a:xfrm>
            <a:off x="0" y="9340394"/>
            <a:ext cx="13001617" cy="400110"/>
          </a:xfrm>
          <a:prstGeom prst="rect">
            <a:avLst/>
          </a:prstGeom>
        </p:spPr>
        <p:txBody>
          <a:bodyPr wrap="square">
            <a:spAutoFit/>
          </a:bodyPr>
          <a:lstStyle/>
          <a:p>
            <a:pPr algn="l"/>
            <a:r>
              <a:rPr lang="en-US" sz="2000" dirty="0" err="1" smtClean="0">
                <a:solidFill>
                  <a:srgbClr val="FF0000"/>
                </a:solidFill>
              </a:rPr>
              <a:t>Reff</a:t>
            </a:r>
            <a:r>
              <a:rPr lang="en-US" sz="2000" dirty="0" smtClean="0">
                <a:solidFill>
                  <a:srgbClr val="FF0000"/>
                </a:solidFill>
              </a:rPr>
              <a:t>: https</a:t>
            </a:r>
            <a:r>
              <a:rPr lang="en-US" sz="2000" dirty="0">
                <a:solidFill>
                  <a:srgbClr val="FF0000"/>
                </a:solidFill>
              </a:rPr>
              <a:t>://www.tutorialspoint.com/assembly_programming/assembly_basic_syntax.htm</a:t>
            </a:r>
          </a:p>
        </p:txBody>
      </p:sp>
    </p:spTree>
    <p:extLst>
      <p:ext uri="{BB962C8B-B14F-4D97-AF65-F5344CB8AC3E}">
        <p14:creationId xmlns:p14="http://schemas.microsoft.com/office/powerpoint/2010/main" val="696084171"/>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executing </a:t>
            </a:r>
            <a:r>
              <a:rPr lang="en-US" sz="4800" b="1" dirty="0" err="1" smtClean="0">
                <a:solidFill>
                  <a:srgbClr val="72AF2F"/>
                </a:solidFill>
                <a:latin typeface="+mj-lt"/>
                <a:ea typeface="+mj-ea"/>
                <a:cs typeface="+mj-cs"/>
                <a:sym typeface="DIN Alternate"/>
              </a:rPr>
              <a:t>printf</a:t>
            </a:r>
            <a:r>
              <a:rPr lang="en-US" sz="4800" b="1" dirty="0" smtClean="0">
                <a:solidFill>
                  <a:srgbClr val="72AF2F"/>
                </a:solidFill>
                <a:latin typeface="+mj-lt"/>
                <a:ea typeface="+mj-ea"/>
                <a:cs typeface="+mj-cs"/>
                <a:sym typeface="DIN Alternate"/>
              </a:rPr>
              <a:t>() and return</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34" y="923750"/>
            <a:ext cx="11779292" cy="8002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381666"/>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3"/>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parameter setup for 1</a:t>
            </a:r>
            <a:r>
              <a:rPr lang="en-US" sz="4800" b="1" baseline="30000" dirty="0" smtClean="0">
                <a:solidFill>
                  <a:srgbClr val="72AF2F"/>
                </a:solidFill>
                <a:latin typeface="+mj-lt"/>
                <a:ea typeface="+mj-ea"/>
                <a:cs typeface="+mj-cs"/>
                <a:sym typeface="DIN Alternate"/>
              </a:rPr>
              <a:t>st</a:t>
            </a:r>
            <a:r>
              <a:rPr lang="en-US" sz="4800" b="1" dirty="0" smtClean="0">
                <a:solidFill>
                  <a:srgbClr val="72AF2F"/>
                </a:solidFill>
                <a:latin typeface="+mj-lt"/>
                <a:ea typeface="+mj-ea"/>
                <a:cs typeface="+mj-cs"/>
                <a:sym typeface="DIN Alternate"/>
              </a:rPr>
              <a:t> input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923750"/>
            <a:ext cx="12024361" cy="814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082087"/>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executing </a:t>
            </a:r>
            <a:r>
              <a:rPr lang="en-US" sz="4800" b="1" dirty="0" err="1" smtClean="0">
                <a:solidFill>
                  <a:srgbClr val="72AF2F"/>
                </a:solidFill>
                <a:latin typeface="+mj-lt"/>
                <a:ea typeface="+mj-ea"/>
                <a:cs typeface="+mj-cs"/>
                <a:sym typeface="DIN Alternate"/>
              </a:rPr>
              <a:t>fgets</a:t>
            </a:r>
            <a:r>
              <a:rPr lang="en-US" sz="4800" b="1" dirty="0" smtClean="0">
                <a:solidFill>
                  <a:srgbClr val="72AF2F"/>
                </a:solidFill>
                <a:latin typeface="+mj-lt"/>
                <a:ea typeface="+mj-ea"/>
                <a:cs typeface="+mj-cs"/>
                <a:sym typeface="DIN Alternate"/>
              </a:rPr>
              <a:t> and return</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65" y="923750"/>
            <a:ext cx="11671229" cy="795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563825"/>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Inside main() executing </a:t>
            </a:r>
            <a:r>
              <a:rPr lang="en-US" sz="4800" b="1" dirty="0" err="1">
                <a:solidFill>
                  <a:srgbClr val="72AF2F"/>
                </a:solidFill>
                <a:sym typeface="DIN Alternate"/>
              </a:rPr>
              <a:t>fgets</a:t>
            </a:r>
            <a:r>
              <a:rPr lang="en-US" sz="4800" b="1" dirty="0">
                <a:solidFill>
                  <a:srgbClr val="72AF2F"/>
                </a:solidFill>
                <a:sym typeface="DIN Alternate"/>
              </a:rPr>
              <a:t> and return</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65" y="923750"/>
            <a:ext cx="11616429" cy="814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3535107"/>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0" y="82494"/>
            <a:ext cx="13004799"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display 1</a:t>
            </a:r>
            <a:r>
              <a:rPr lang="en-US" sz="4800" b="1" baseline="30000" dirty="0" smtClean="0">
                <a:solidFill>
                  <a:srgbClr val="72AF2F"/>
                </a:solidFill>
                <a:latin typeface="+mj-lt"/>
                <a:ea typeface="+mj-ea"/>
                <a:cs typeface="+mj-cs"/>
                <a:sym typeface="DIN Alternate"/>
              </a:rPr>
              <a:t>st</a:t>
            </a:r>
            <a:r>
              <a:rPr lang="en-US" sz="4800" b="1" dirty="0" smtClean="0">
                <a:solidFill>
                  <a:srgbClr val="72AF2F"/>
                </a:solidFill>
                <a:latin typeface="+mj-lt"/>
                <a:ea typeface="+mj-ea"/>
                <a:cs typeface="+mj-cs"/>
                <a:sym typeface="DIN Alternate"/>
              </a:rPr>
              <a:t> input via </a:t>
            </a:r>
            <a:r>
              <a:rPr lang="en-US" sz="4800" b="1" dirty="0" err="1" smtClean="0">
                <a:solidFill>
                  <a:srgbClr val="72AF2F"/>
                </a:solidFill>
                <a:latin typeface="+mj-lt"/>
                <a:ea typeface="+mj-ea"/>
                <a:cs typeface="+mj-cs"/>
                <a:sym typeface="DIN Alternate"/>
              </a:rPr>
              <a:t>printf</a:t>
            </a:r>
            <a:r>
              <a:rPr lang="en-US" sz="4800" b="1" dirty="0" smtClean="0">
                <a:solidFill>
                  <a:srgbClr val="72AF2F"/>
                </a:solidFill>
                <a:latin typeface="+mj-lt"/>
                <a:ea typeface="+mj-ea"/>
                <a:cs typeface="+mj-cs"/>
                <a:sym typeface="DIN Alternate"/>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5" y="923751"/>
            <a:ext cx="11334750" cy="7982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5340142"/>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Inside main() setup parameter for </a:t>
            </a:r>
            <a:r>
              <a:rPr lang="en-US" sz="4800" b="1" dirty="0" smtClean="0">
                <a:solidFill>
                  <a:srgbClr val="72AF2F"/>
                </a:solidFill>
                <a:sym typeface="DIN Alternate"/>
              </a:rPr>
              <a:t>2</a:t>
            </a:r>
            <a:r>
              <a:rPr lang="en-US" sz="4800" b="1" baseline="30000" dirty="0" smtClean="0">
                <a:solidFill>
                  <a:srgbClr val="72AF2F"/>
                </a:solidFill>
                <a:sym typeface="DIN Alternate"/>
              </a:rPr>
              <a:t>nd</a:t>
            </a:r>
            <a:r>
              <a:rPr lang="en-US" sz="4800" b="1" dirty="0" smtClean="0">
                <a:solidFill>
                  <a:srgbClr val="72AF2F"/>
                </a:solidFill>
                <a:sym typeface="DIN Alternate"/>
              </a:rPr>
              <a:t> </a:t>
            </a:r>
            <a:r>
              <a:rPr lang="en-US" sz="4400" b="1" dirty="0" err="1" smtClean="0">
                <a:solidFill>
                  <a:srgbClr val="72AF2F"/>
                </a:solidFill>
                <a:sym typeface="DIN Alternate"/>
              </a:rPr>
              <a:t>printf</a:t>
            </a:r>
            <a:r>
              <a:rPr lang="en-US" sz="4400" b="1" dirty="0">
                <a:solidFill>
                  <a:srgbClr val="72AF2F"/>
                </a:solidFill>
                <a:sym typeface="DIN Alternate"/>
              </a:rPr>
              <a:t>()</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86" y="923750"/>
            <a:ext cx="11023587" cy="8233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3794098"/>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setup parameter for 2</a:t>
            </a:r>
            <a:r>
              <a:rPr lang="en-US" sz="4800" b="1" baseline="30000" dirty="0" smtClean="0">
                <a:solidFill>
                  <a:srgbClr val="72AF2F"/>
                </a:solidFill>
                <a:latin typeface="+mj-lt"/>
                <a:ea typeface="+mj-ea"/>
                <a:cs typeface="+mj-cs"/>
                <a:sym typeface="DIN Alternate"/>
              </a:rPr>
              <a:t>nd</a:t>
            </a:r>
            <a:r>
              <a:rPr lang="en-US" sz="4800" b="1" dirty="0" smtClean="0">
                <a:solidFill>
                  <a:srgbClr val="72AF2F"/>
                </a:solidFill>
                <a:latin typeface="+mj-lt"/>
                <a:ea typeface="+mj-ea"/>
                <a:cs typeface="+mj-cs"/>
                <a:sym typeface="DIN Alternate"/>
              </a:rPr>
              <a:t> input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810" y="1104172"/>
            <a:ext cx="11813540" cy="7950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8061813"/>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executing </a:t>
            </a:r>
            <a:r>
              <a:rPr lang="en-US" sz="4800" b="1" dirty="0" err="1" smtClean="0">
                <a:solidFill>
                  <a:srgbClr val="72AF2F"/>
                </a:solidFill>
                <a:latin typeface="+mj-lt"/>
                <a:ea typeface="+mj-ea"/>
                <a:cs typeface="+mj-cs"/>
                <a:sym typeface="DIN Alternate"/>
              </a:rPr>
              <a:t>scanf</a:t>
            </a:r>
            <a:r>
              <a:rPr lang="en-US" sz="4800" b="1" dirty="0" smtClean="0">
                <a:solidFill>
                  <a:srgbClr val="72AF2F"/>
                </a:solidFill>
                <a:latin typeface="+mj-lt"/>
                <a:ea typeface="+mj-ea"/>
                <a:cs typeface="+mj-cs"/>
                <a:sym typeface="DIN Alternate"/>
              </a:rPr>
              <a:t>() and return</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1" y="923750"/>
            <a:ext cx="12070080" cy="814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9180682"/>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argument for next </a:t>
            </a:r>
            <a:r>
              <a:rPr lang="en-US" sz="4800" b="1" dirty="0" err="1" smtClean="0">
                <a:solidFill>
                  <a:srgbClr val="72AF2F"/>
                </a:solidFill>
                <a:latin typeface="+mj-lt"/>
                <a:ea typeface="+mj-ea"/>
                <a:cs typeface="+mj-cs"/>
                <a:sym typeface="DIN Alternate"/>
              </a:rPr>
              <a:t>printf</a:t>
            </a:r>
            <a:r>
              <a:rPr lang="en-US" sz="4800" b="1" dirty="0" smtClean="0">
                <a:solidFill>
                  <a:srgbClr val="72AF2F"/>
                </a:solidFill>
                <a:latin typeface="+mj-lt"/>
                <a:ea typeface="+mj-ea"/>
                <a:cs typeface="+mj-cs"/>
                <a:sym typeface="DIN Alternate"/>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57" y="923750"/>
            <a:ext cx="11349645" cy="8067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6604097"/>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display 2</a:t>
            </a:r>
            <a:r>
              <a:rPr lang="en-US" sz="4800" b="1" baseline="30000" dirty="0" smtClean="0">
                <a:solidFill>
                  <a:srgbClr val="72AF2F"/>
                </a:solidFill>
                <a:latin typeface="+mj-lt"/>
                <a:ea typeface="+mj-ea"/>
                <a:cs typeface="+mj-cs"/>
                <a:sym typeface="DIN Alternate"/>
              </a:rPr>
              <a:t>nd</a:t>
            </a:r>
            <a:r>
              <a:rPr lang="en-US" sz="4800" b="1" dirty="0" smtClean="0">
                <a:solidFill>
                  <a:srgbClr val="72AF2F"/>
                </a:solidFill>
                <a:latin typeface="+mj-lt"/>
                <a:ea typeface="+mj-ea"/>
                <a:cs typeface="+mj-cs"/>
                <a:sym typeface="DIN Alternate"/>
              </a:rPr>
              <a:t> input via </a:t>
            </a:r>
            <a:r>
              <a:rPr lang="en-US" sz="4800" b="1" dirty="0" err="1" smtClean="0">
                <a:solidFill>
                  <a:srgbClr val="72AF2F"/>
                </a:solidFill>
                <a:latin typeface="+mj-lt"/>
                <a:ea typeface="+mj-ea"/>
                <a:cs typeface="+mj-cs"/>
                <a:sym typeface="DIN Alternate"/>
              </a:rPr>
              <a:t>printf</a:t>
            </a:r>
            <a:r>
              <a:rPr lang="en-US" sz="4800" b="1" dirty="0" smtClean="0">
                <a:solidFill>
                  <a:srgbClr val="72AF2F"/>
                </a:solidFill>
                <a:latin typeface="+mj-lt"/>
                <a:ea typeface="+mj-ea"/>
                <a:cs typeface="+mj-cs"/>
                <a:sym typeface="DIN Alternate"/>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923750"/>
            <a:ext cx="11487150" cy="806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915358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Crude Intro To x86 ASM</a:t>
            </a:r>
            <a:endParaRPr sz="4800" b="1" dirty="0">
              <a:solidFill>
                <a:srgbClr val="72AF2F"/>
              </a:solidFill>
              <a:latin typeface="+mj-lt"/>
              <a:ea typeface="+mj-ea"/>
              <a:cs typeface="+mj-cs"/>
              <a:sym typeface="DIN Alternate"/>
            </a:endParaRPr>
          </a:p>
        </p:txBody>
      </p:sp>
      <p:sp>
        <p:nvSpPr>
          <p:cNvPr id="2" name="TextBox 1"/>
          <p:cNvSpPr txBox="1"/>
          <p:nvPr/>
        </p:nvSpPr>
        <p:spPr>
          <a:xfrm>
            <a:off x="6362" y="991708"/>
            <a:ext cx="12998437" cy="82894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rtl="0" latinLnBrk="1" hangingPunct="0">
              <a:buFont typeface="Wingdings" panose="05000000000000000000" pitchFamily="2" charset="2"/>
              <a:buChar char="§"/>
            </a:pPr>
            <a:r>
              <a:rPr lang="en-US" sz="2800" dirty="0" smtClean="0">
                <a:solidFill>
                  <a:srgbClr val="92D050"/>
                </a:solidFill>
              </a:rPr>
              <a:t>Registers: Extremely fast memory for processor to access data</a:t>
            </a:r>
            <a:endParaRPr lang="en-US" sz="2800" dirty="0">
              <a:solidFill>
                <a:srgbClr val="92D050"/>
              </a:solidFill>
            </a:endParaRP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General purpose: EAX, ECX, EDX,  EBX, ESP, EBP,  ESI, EDI</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Segment registers: SS, CS (code/text), ES, DS(data), ES, FS, GS</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EAX-&gt; arithmetic operations, often time used for return value</a:t>
            </a: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EDX-&gt; arithmetic operations</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ECX-&gt; loops</a:t>
            </a:r>
            <a:endParaRPr lang="en-US" sz="2800" dirty="0">
              <a:solidFill>
                <a:srgbClr val="92D050"/>
              </a:solidFill>
            </a:endParaRPr>
          </a:p>
          <a:p>
            <a:pPr marL="457200" indent="-457200" algn="l" rtl="0" latinLnBrk="1" hangingPunct="0">
              <a:buFont typeface="Wingdings" panose="05000000000000000000" pitchFamily="2" charset="2"/>
              <a:buChar char="§"/>
            </a:pPr>
            <a:endParaRPr lang="en-US" sz="2800" dirty="0" smtClean="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EBX-&gt; pointer to data</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EBP-&gt; Stack base pointer [</a:t>
            </a:r>
            <a:r>
              <a:rPr lang="en-US" sz="2800" dirty="0" smtClean="0">
                <a:solidFill>
                  <a:srgbClr val="FF0000"/>
                </a:solidFill>
              </a:rPr>
              <a:t>EBP+X= argument, EBP-X = variable</a:t>
            </a:r>
            <a:r>
              <a:rPr lang="en-US" sz="2800" dirty="0" smtClean="0">
                <a:solidFill>
                  <a:srgbClr val="92D050"/>
                </a:solidFill>
              </a:rPr>
              <a:t>]</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ESP-&gt; points to top of stack</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EIP-&gt; points to current instruction address</a:t>
            </a:r>
          </a:p>
        </p:txBody>
      </p:sp>
      <p:sp>
        <p:nvSpPr>
          <p:cNvPr id="3" name="Rectangle 2"/>
          <p:cNvSpPr/>
          <p:nvPr/>
        </p:nvSpPr>
        <p:spPr>
          <a:xfrm>
            <a:off x="0" y="9340394"/>
            <a:ext cx="13001617" cy="400110"/>
          </a:xfrm>
          <a:prstGeom prst="rect">
            <a:avLst/>
          </a:prstGeom>
        </p:spPr>
        <p:txBody>
          <a:bodyPr wrap="square">
            <a:spAutoFit/>
          </a:bodyPr>
          <a:lstStyle/>
          <a:p>
            <a:pPr algn="l"/>
            <a:r>
              <a:rPr lang="en-US" sz="2000" dirty="0" err="1" smtClean="0">
                <a:solidFill>
                  <a:srgbClr val="FF0000"/>
                </a:solidFill>
              </a:rPr>
              <a:t>Reff</a:t>
            </a:r>
            <a:r>
              <a:rPr lang="en-US" sz="2000" dirty="0" smtClean="0">
                <a:solidFill>
                  <a:srgbClr val="FF0000"/>
                </a:solidFill>
              </a:rPr>
              <a:t>: </a:t>
            </a:r>
            <a:r>
              <a:rPr lang="en-US" sz="2000" dirty="0">
                <a:solidFill>
                  <a:srgbClr val="FF0000"/>
                </a:solidFill>
              </a:rPr>
              <a:t>https://en.wikibooks.org/wiki/X86_Assembly/X86_Architecture</a:t>
            </a:r>
          </a:p>
        </p:txBody>
      </p:sp>
    </p:spTree>
    <p:extLst>
      <p:ext uri="{BB962C8B-B14F-4D97-AF65-F5344CB8AC3E}">
        <p14:creationId xmlns:p14="http://schemas.microsoft.com/office/powerpoint/2010/main" val="2580955098"/>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stack cleanup</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833438"/>
            <a:ext cx="11296650" cy="808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455758"/>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Exiting program</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510" y="923749"/>
            <a:ext cx="11166140" cy="807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3978670"/>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Exiting program</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5" y="923750"/>
            <a:ext cx="11929110" cy="7935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7727356"/>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Triggering Overflow</a:t>
            </a:r>
            <a:endParaRPr sz="4800" b="1" dirty="0">
              <a:solidFill>
                <a:srgbClr val="72AF2F"/>
              </a:solidFill>
              <a:latin typeface="+mj-lt"/>
              <a:ea typeface="+mj-ea"/>
              <a:cs typeface="+mj-cs"/>
              <a:sym typeface="DIN Alternate"/>
            </a:endParaRPr>
          </a:p>
        </p:txBody>
      </p:sp>
      <p:sp>
        <p:nvSpPr>
          <p:cNvPr id="2" name="TextBox 1"/>
          <p:cNvSpPr txBox="1"/>
          <p:nvPr/>
        </p:nvSpPr>
        <p:spPr>
          <a:xfrm>
            <a:off x="6363" y="923750"/>
            <a:ext cx="12998437" cy="354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What if we send more data than the program can handle</a:t>
            </a:r>
          </a:p>
          <a:p>
            <a:pPr marL="457200" lvl="1" indent="-457200" algn="l" rtl="0" latinLnBrk="1" hangingPunct="0">
              <a:buFont typeface="Wingdings" panose="05000000000000000000" pitchFamily="2" charset="2"/>
              <a:buChar char="§"/>
            </a:pPr>
            <a:endParaRPr lang="en-US" sz="2800" dirty="0" smtClean="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1</a:t>
            </a:r>
            <a:r>
              <a:rPr lang="en-US" sz="2800" baseline="30000" dirty="0" smtClean="0">
                <a:solidFill>
                  <a:srgbClr val="92D050"/>
                </a:solidFill>
              </a:rPr>
              <a:t>st</a:t>
            </a:r>
            <a:r>
              <a:rPr lang="en-US" sz="2800" dirty="0" smtClean="0">
                <a:solidFill>
                  <a:srgbClr val="92D050"/>
                </a:solidFill>
              </a:rPr>
              <a:t> input can hold only 32 bytes</a:t>
            </a:r>
          </a:p>
          <a:p>
            <a:pPr marL="457200" lvl="1" indent="-457200" algn="l" rtl="0" latinLnBrk="1" hangingPunct="0">
              <a:buFont typeface="Wingdings" panose="05000000000000000000" pitchFamily="2" charset="2"/>
              <a:buChar char="§"/>
            </a:pPr>
            <a:endParaRPr lang="en-US" sz="2800" dirty="0" smtClean="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2</a:t>
            </a:r>
            <a:r>
              <a:rPr lang="en-US" sz="2800" baseline="30000" dirty="0" smtClean="0">
                <a:solidFill>
                  <a:srgbClr val="92D050"/>
                </a:solidFill>
              </a:rPr>
              <a:t>nd</a:t>
            </a:r>
            <a:r>
              <a:rPr lang="en-US" sz="2800" dirty="0" smtClean="0">
                <a:solidFill>
                  <a:srgbClr val="92D050"/>
                </a:solidFill>
              </a:rPr>
              <a:t> input can hold only 16 byte</a:t>
            </a:r>
          </a:p>
          <a:p>
            <a:pPr marL="457200" lvl="1" indent="-457200" algn="l" rtl="0" latinLnBrk="1" hangingPunct="0">
              <a:buFont typeface="Wingdings" panose="05000000000000000000" pitchFamily="2" charset="2"/>
              <a:buChar char="§"/>
            </a:pPr>
            <a:endParaRPr lang="en-US" sz="2800" dirty="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What if we send 64 bytes or more ?</a:t>
            </a:r>
            <a:endParaRPr lang="en-US" sz="2800" dirty="0">
              <a:solidFill>
                <a:srgbClr val="92D050"/>
              </a:solidFill>
            </a:endParaRPr>
          </a:p>
        </p:txBody>
      </p:sp>
    </p:spTree>
    <p:extLst>
      <p:ext uri="{BB962C8B-B14F-4D97-AF65-F5344CB8AC3E}">
        <p14:creationId xmlns:p14="http://schemas.microsoft.com/office/powerpoint/2010/main" val="1184707153"/>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calling </a:t>
            </a:r>
            <a:r>
              <a:rPr lang="en-US" sz="4800" b="1" dirty="0" err="1" smtClean="0">
                <a:solidFill>
                  <a:srgbClr val="72AF2F"/>
                </a:solidFill>
                <a:latin typeface="+mj-lt"/>
                <a:ea typeface="+mj-ea"/>
                <a:cs typeface="+mj-cs"/>
                <a:sym typeface="DIN Alternate"/>
              </a:rPr>
              <a:t>fgets</a:t>
            </a:r>
            <a:r>
              <a:rPr lang="en-US" sz="4800" b="1" dirty="0" smtClean="0">
                <a:solidFill>
                  <a:srgbClr val="72AF2F"/>
                </a:solidFill>
                <a:latin typeface="+mj-lt"/>
                <a:ea typeface="+mj-ea"/>
                <a:cs typeface="+mj-cs"/>
                <a:sym typeface="DIN Alternate"/>
              </a:rPr>
              <a:t>() for 1</a:t>
            </a:r>
            <a:r>
              <a:rPr lang="en-US" sz="4800" b="1" baseline="30000" dirty="0" smtClean="0">
                <a:solidFill>
                  <a:srgbClr val="72AF2F"/>
                </a:solidFill>
                <a:latin typeface="+mj-lt"/>
                <a:ea typeface="+mj-ea"/>
                <a:cs typeface="+mj-cs"/>
                <a:sym typeface="DIN Alternate"/>
              </a:rPr>
              <a:t>st</a:t>
            </a:r>
            <a:r>
              <a:rPr lang="en-US" sz="4800" b="1" dirty="0" smtClean="0">
                <a:solidFill>
                  <a:srgbClr val="72AF2F"/>
                </a:solidFill>
                <a:latin typeface="+mj-lt"/>
                <a:ea typeface="+mj-ea"/>
                <a:cs typeface="+mj-cs"/>
                <a:sym typeface="DIN Alternate"/>
              </a:rPr>
              <a:t> input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32" y="923750"/>
            <a:ext cx="12291695" cy="845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0081937"/>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taking 2</a:t>
            </a:r>
            <a:r>
              <a:rPr lang="en-US" sz="4800" b="1" baseline="30000" dirty="0" smtClean="0">
                <a:solidFill>
                  <a:srgbClr val="72AF2F"/>
                </a:solidFill>
                <a:latin typeface="+mj-lt"/>
                <a:ea typeface="+mj-ea"/>
                <a:cs typeface="+mj-cs"/>
                <a:sym typeface="DIN Alternate"/>
              </a:rPr>
              <a:t>nd</a:t>
            </a:r>
            <a:r>
              <a:rPr lang="en-US" sz="4800" b="1" dirty="0" smtClean="0">
                <a:solidFill>
                  <a:srgbClr val="72AF2F"/>
                </a:solidFill>
                <a:latin typeface="+mj-lt"/>
                <a:ea typeface="+mj-ea"/>
                <a:cs typeface="+mj-cs"/>
                <a:sym typeface="DIN Alternate"/>
              </a:rPr>
              <a:t> input ?</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68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92" y="923750"/>
            <a:ext cx="11814175" cy="8067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9490770"/>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Inside main() cleanup stack</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208" y="923750"/>
            <a:ext cx="11414744" cy="7961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0050794"/>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sym typeface="DIN Alternate"/>
              </a:rPr>
              <a:t>Return </a:t>
            </a:r>
            <a:r>
              <a:rPr lang="en-US" sz="4800" b="1" dirty="0">
                <a:solidFill>
                  <a:srgbClr val="72AF2F"/>
                </a:solidFill>
                <a:sym typeface="DIN Alternate"/>
              </a:rPr>
              <a:t>to 41414141 ?</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923750"/>
            <a:ext cx="12015788" cy="7941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223237"/>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Where is 41414141 ?</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92" y="923750"/>
            <a:ext cx="12423775" cy="79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4184978"/>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Dear </a:t>
            </a:r>
            <a:r>
              <a:rPr lang="en-US" sz="4800" b="1" dirty="0" err="1" smtClean="0">
                <a:solidFill>
                  <a:srgbClr val="72AF2F"/>
                </a:solidFill>
                <a:latin typeface="+mj-lt"/>
                <a:ea typeface="+mj-ea"/>
                <a:cs typeface="+mj-cs"/>
                <a:sym typeface="DIN Alternate"/>
              </a:rPr>
              <a:t>foobar</a:t>
            </a:r>
            <a:r>
              <a:rPr lang="en-US" sz="4800" b="1" dirty="0" smtClean="0">
                <a:solidFill>
                  <a:srgbClr val="72AF2F"/>
                </a:solidFill>
                <a:latin typeface="+mj-lt"/>
                <a:ea typeface="+mj-ea"/>
                <a:cs typeface="+mj-cs"/>
                <a:sym typeface="DIN Alternate"/>
              </a:rPr>
              <a:t>() </a:t>
            </a:r>
            <a:r>
              <a:rPr lang="en-US" sz="4800" b="1" dirty="0" smtClean="0">
                <a:solidFill>
                  <a:srgbClr val="72AF2F"/>
                </a:solidFill>
                <a:latin typeface="+mj-lt"/>
                <a:ea typeface="+mj-ea"/>
                <a:cs typeface="+mj-cs"/>
                <a:sym typeface="Wingdings" panose="05000000000000000000" pitchFamily="2" charset="2"/>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923750"/>
            <a:ext cx="11958638" cy="806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13366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Crude Intro To x86 ASM</a:t>
            </a:r>
            <a:endParaRPr sz="4800" b="1" dirty="0">
              <a:solidFill>
                <a:srgbClr val="72AF2F"/>
              </a:solidFill>
              <a:latin typeface="+mj-lt"/>
              <a:ea typeface="+mj-ea"/>
              <a:cs typeface="+mj-cs"/>
              <a:sym typeface="DIN Alternate"/>
            </a:endParaRPr>
          </a:p>
        </p:txBody>
      </p:sp>
      <p:sp>
        <p:nvSpPr>
          <p:cNvPr id="3" name="Rectangle 2"/>
          <p:cNvSpPr/>
          <p:nvPr/>
        </p:nvSpPr>
        <p:spPr>
          <a:xfrm>
            <a:off x="0" y="9340394"/>
            <a:ext cx="13001617" cy="400110"/>
          </a:xfrm>
          <a:prstGeom prst="rect">
            <a:avLst/>
          </a:prstGeom>
        </p:spPr>
        <p:txBody>
          <a:bodyPr wrap="square">
            <a:spAutoFit/>
          </a:bodyPr>
          <a:lstStyle/>
          <a:p>
            <a:pPr algn="l"/>
            <a:r>
              <a:rPr lang="en-US" sz="2000" dirty="0" err="1" smtClean="0">
                <a:solidFill>
                  <a:srgbClr val="FF0000"/>
                </a:solidFill>
              </a:rPr>
              <a:t>Reff</a:t>
            </a:r>
            <a:r>
              <a:rPr lang="en-US" sz="2000" dirty="0" smtClean="0">
                <a:solidFill>
                  <a:srgbClr val="FF0000"/>
                </a:solidFill>
              </a:rPr>
              <a:t>: </a:t>
            </a:r>
            <a:r>
              <a:rPr lang="en-US" sz="2000" dirty="0">
                <a:solidFill>
                  <a:srgbClr val="FF0000"/>
                </a:solidFill>
              </a:rPr>
              <a:t>https://en.wikibooks.org/wiki/X86_Assembly/X86_Architecture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52" y="2543175"/>
            <a:ext cx="12330112"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3095447"/>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Finding size of data to control EIP</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923750"/>
            <a:ext cx="11658599" cy="7755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4525608"/>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Partial overwrite = full control</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80" y="923750"/>
            <a:ext cx="12133999" cy="80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038565"/>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The exploit ! Not really </a:t>
            </a:r>
            <a:r>
              <a:rPr lang="en-US" sz="4800" b="1" dirty="0" smtClean="0">
                <a:solidFill>
                  <a:srgbClr val="72AF2F"/>
                </a:solidFill>
                <a:latin typeface="+mj-lt"/>
                <a:ea typeface="+mj-ea"/>
                <a:cs typeface="+mj-cs"/>
                <a:sym typeface="Wingdings" panose="05000000000000000000" pitchFamily="2" charset="2"/>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574" y="923750"/>
            <a:ext cx="10566012" cy="777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737485"/>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Triggering </a:t>
            </a:r>
            <a:r>
              <a:rPr lang="en-US" sz="4800" b="1" dirty="0" err="1" smtClean="0">
                <a:solidFill>
                  <a:srgbClr val="72AF2F"/>
                </a:solidFill>
                <a:latin typeface="+mj-lt"/>
                <a:ea typeface="+mj-ea"/>
                <a:cs typeface="+mj-cs"/>
                <a:sym typeface="DIN Alternate"/>
              </a:rPr>
              <a:t>foobar</a:t>
            </a:r>
            <a:r>
              <a:rPr lang="en-US" sz="4800" b="1" dirty="0" smtClean="0">
                <a:solidFill>
                  <a:srgbClr val="72AF2F"/>
                </a:solidFill>
                <a:latin typeface="+mj-lt"/>
                <a:ea typeface="+mj-ea"/>
                <a:cs typeface="+mj-cs"/>
                <a:sym typeface="DIN Alternate"/>
              </a:rPr>
              <a: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265" y="923750"/>
            <a:ext cx="10258630" cy="782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004568"/>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Developing Exploit For Application</a:t>
            </a:r>
            <a:endParaRPr sz="4800" b="1" dirty="0">
              <a:solidFill>
                <a:srgbClr val="72AF2F"/>
              </a:solidFill>
              <a:latin typeface="+mj-lt"/>
              <a:ea typeface="+mj-ea"/>
              <a:cs typeface="+mj-cs"/>
              <a:sym typeface="DIN Alternate"/>
            </a:endParaRPr>
          </a:p>
        </p:txBody>
      </p:sp>
      <p:sp>
        <p:nvSpPr>
          <p:cNvPr id="2" name="TextBox 1"/>
          <p:cNvSpPr txBox="1"/>
          <p:nvPr/>
        </p:nvSpPr>
        <p:spPr>
          <a:xfrm>
            <a:off x="6362" y="833530"/>
            <a:ext cx="12998437" cy="74276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Crash the application [fuzzing]</a:t>
            </a:r>
          </a:p>
          <a:p>
            <a:pPr marL="457200" lvl="1" indent="-457200" algn="l" rtl="0" latinLnBrk="1" hangingPunct="0">
              <a:buFont typeface="Wingdings" panose="05000000000000000000" pitchFamily="2" charset="2"/>
              <a:buChar char="§"/>
            </a:pPr>
            <a:endParaRPr lang="en-US" sz="2800" dirty="0" smtClean="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Analyze crash</a:t>
            </a:r>
          </a:p>
          <a:p>
            <a:pPr marL="457200" lvl="1" indent="-457200" algn="l" rtl="0" latinLnBrk="1" hangingPunct="0">
              <a:buFont typeface="Wingdings" panose="05000000000000000000" pitchFamily="2" charset="2"/>
              <a:buChar char="§"/>
            </a:pPr>
            <a:endParaRPr lang="en-US" sz="2800" dirty="0" smtClean="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Find which register is pointing to user controlled data</a:t>
            </a:r>
          </a:p>
          <a:p>
            <a:pPr marL="457200" lvl="1" indent="-457200" algn="l" rtl="0" latinLnBrk="1" hangingPunct="0">
              <a:buFont typeface="Wingdings" panose="05000000000000000000" pitchFamily="2" charset="2"/>
              <a:buChar char="§"/>
            </a:pPr>
            <a:endParaRPr lang="en-US" sz="2800" dirty="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Find how much data is required to trigger crash and control EIP</a:t>
            </a:r>
          </a:p>
          <a:p>
            <a:pPr marL="457200" lvl="1" indent="-457200" algn="l" rtl="0" latinLnBrk="1" hangingPunct="0">
              <a:buFont typeface="Wingdings" panose="05000000000000000000" pitchFamily="2" charset="2"/>
              <a:buChar char="§"/>
            </a:pPr>
            <a:endParaRPr lang="en-US" sz="2800" dirty="0" smtClean="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Find shellcode space</a:t>
            </a:r>
          </a:p>
          <a:p>
            <a:pPr marL="457200" lvl="1" indent="-457200" algn="l" rtl="0" latinLnBrk="1" hangingPunct="0">
              <a:buFont typeface="Wingdings" panose="05000000000000000000" pitchFamily="2" charset="2"/>
              <a:buChar char="§"/>
            </a:pPr>
            <a:endParaRPr lang="en-US" sz="2800" dirty="0" smtClean="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Find bad characters that may break shellcode by sending </a:t>
            </a:r>
          </a:p>
          <a:p>
            <a:pPr lvl="1" indent="0" algn="l" rtl="0" latinLnBrk="1" hangingPunct="0"/>
            <a:r>
              <a:rPr lang="en-US" sz="2800" dirty="0" smtClean="0">
                <a:solidFill>
                  <a:srgbClr val="92D050"/>
                </a:solidFill>
              </a:rPr>
              <a:t>	byte array 0x1 to 0xFF</a:t>
            </a:r>
          </a:p>
          <a:p>
            <a:pPr marL="457200" lvl="1" indent="-457200" algn="l" rtl="0" latinLnBrk="1" hangingPunct="0">
              <a:buFont typeface="Wingdings" panose="05000000000000000000" pitchFamily="2" charset="2"/>
              <a:buChar char="§"/>
            </a:pPr>
            <a:endParaRPr lang="en-US" sz="2800" dirty="0" smtClean="0">
              <a:solidFill>
                <a:srgbClr val="92D050"/>
              </a:solidFill>
            </a:endParaRPr>
          </a:p>
          <a:p>
            <a:pPr marL="457200" lvl="1" indent="-457200" algn="l" rtl="0" latinLnBrk="1" hangingPunct="0">
              <a:buFont typeface="Wingdings" panose="05000000000000000000" pitchFamily="2" charset="2"/>
              <a:buChar char="§"/>
            </a:pPr>
            <a:r>
              <a:rPr lang="en-US" sz="2800" dirty="0" smtClean="0">
                <a:solidFill>
                  <a:srgbClr val="92D050"/>
                </a:solidFill>
              </a:rPr>
              <a:t>Find relevant jump address to jump towards shellcode</a:t>
            </a:r>
          </a:p>
          <a:p>
            <a:pPr marL="457200" lvl="1" indent="-457200" algn="l" rtl="0" latinLnBrk="1" hangingPunct="0">
              <a:buFont typeface="Wingdings" panose="05000000000000000000" pitchFamily="2" charset="2"/>
              <a:buChar char="§"/>
            </a:pPr>
            <a:endParaRPr lang="en-US" sz="2800" dirty="0">
              <a:solidFill>
                <a:srgbClr val="92D050"/>
              </a:solidFill>
            </a:endParaRPr>
          </a:p>
          <a:p>
            <a:pPr marL="457200" lvl="1" indent="-457200" algn="l" rtl="0" latinLnBrk="1" hangingPunct="0">
              <a:buFont typeface="Wingdings" panose="05000000000000000000" pitchFamily="2" charset="2"/>
              <a:buChar char="§"/>
            </a:pPr>
            <a:r>
              <a:rPr lang="en-US" sz="2800" dirty="0" err="1" smtClean="0">
                <a:solidFill>
                  <a:srgbClr val="92D050"/>
                </a:solidFill>
              </a:rPr>
              <a:t>Nops</a:t>
            </a:r>
            <a:r>
              <a:rPr lang="en-US" sz="2800" dirty="0" smtClean="0">
                <a:solidFill>
                  <a:srgbClr val="92D050"/>
                </a:solidFill>
              </a:rPr>
              <a:t> + Shellcode </a:t>
            </a:r>
          </a:p>
        </p:txBody>
      </p:sp>
    </p:spTree>
    <p:extLst>
      <p:ext uri="{BB962C8B-B14F-4D97-AF65-F5344CB8AC3E}">
        <p14:creationId xmlns:p14="http://schemas.microsoft.com/office/powerpoint/2010/main" val="3804966898"/>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Fuzzing / Crashing Application</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81" y="923750"/>
            <a:ext cx="11887200" cy="8105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7540065"/>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Fuzzing / Crashing Application</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923750"/>
            <a:ext cx="12211050" cy="807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847725"/>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Fuzzing / Crashing Application</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923750"/>
            <a:ext cx="12163425" cy="810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5523347"/>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Fuzzing / Crashing Application</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20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9638189"/>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Controlling EIP</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962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923750"/>
            <a:ext cx="12192000" cy="813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549874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Crude Intro To x86 ASM</a:t>
            </a:r>
            <a:endParaRPr sz="4800" b="1" dirty="0">
              <a:solidFill>
                <a:srgbClr val="72AF2F"/>
              </a:solidFill>
              <a:latin typeface="+mj-lt"/>
              <a:ea typeface="+mj-ea"/>
              <a:cs typeface="+mj-cs"/>
              <a:sym typeface="DIN Alternate"/>
            </a:endParaRPr>
          </a:p>
        </p:txBody>
      </p:sp>
      <p:sp>
        <p:nvSpPr>
          <p:cNvPr id="2" name="TextBox 1"/>
          <p:cNvSpPr txBox="1"/>
          <p:nvPr/>
        </p:nvSpPr>
        <p:spPr>
          <a:xfrm>
            <a:off x="6363" y="923750"/>
            <a:ext cx="12998437" cy="52732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rtl="0" latinLnBrk="1" hangingPunct="0">
              <a:buFont typeface="Wingdings" panose="05000000000000000000" pitchFamily="2" charset="2"/>
              <a:buChar char="§"/>
            </a:pPr>
            <a:r>
              <a:rPr lang="en-US" sz="2800" dirty="0" smtClean="0">
                <a:solidFill>
                  <a:srgbClr val="92D050"/>
                </a:solidFill>
              </a:rPr>
              <a:t>Data operation</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err="1" smtClean="0">
                <a:solidFill>
                  <a:srgbClr val="92D050"/>
                </a:solidFill>
              </a:rPr>
              <a:t>Mov</a:t>
            </a:r>
            <a:r>
              <a:rPr lang="en-US" sz="2800" dirty="0" smtClean="0">
                <a:solidFill>
                  <a:srgbClr val="92D050"/>
                </a:solidFill>
              </a:rPr>
              <a:t> </a:t>
            </a:r>
            <a:r>
              <a:rPr lang="en-US" sz="2800" dirty="0" err="1" smtClean="0">
                <a:solidFill>
                  <a:srgbClr val="92D050"/>
                </a:solidFill>
              </a:rPr>
              <a:t>eax</a:t>
            </a:r>
            <a:r>
              <a:rPr lang="en-US" sz="2800" dirty="0" smtClean="0">
                <a:solidFill>
                  <a:srgbClr val="92D050"/>
                </a:solidFill>
              </a:rPr>
              <a:t>, 123</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err="1" smtClean="0">
                <a:solidFill>
                  <a:srgbClr val="92D050"/>
                </a:solidFill>
              </a:rPr>
              <a:t>Mov</a:t>
            </a:r>
            <a:r>
              <a:rPr lang="en-US" sz="2800" dirty="0" smtClean="0">
                <a:solidFill>
                  <a:srgbClr val="92D050"/>
                </a:solidFill>
              </a:rPr>
              <a:t> [</a:t>
            </a:r>
            <a:r>
              <a:rPr lang="en-US" sz="2800" dirty="0" err="1" smtClean="0">
                <a:solidFill>
                  <a:srgbClr val="92D050"/>
                </a:solidFill>
              </a:rPr>
              <a:t>eax</a:t>
            </a:r>
            <a:r>
              <a:rPr lang="en-US" sz="2800" dirty="0" smtClean="0">
                <a:solidFill>
                  <a:srgbClr val="92D050"/>
                </a:solidFill>
              </a:rPr>
              <a:t>], 123</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Add eax,1</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smtClean="0">
                <a:solidFill>
                  <a:srgbClr val="92D050"/>
                </a:solidFill>
              </a:rPr>
              <a:t>Add </a:t>
            </a:r>
            <a:r>
              <a:rPr lang="en-US" sz="2800" dirty="0" err="1" smtClean="0">
                <a:solidFill>
                  <a:srgbClr val="92D050"/>
                </a:solidFill>
              </a:rPr>
              <a:t>eax</a:t>
            </a:r>
            <a:r>
              <a:rPr lang="en-US" sz="2800" dirty="0" smtClean="0">
                <a:solidFill>
                  <a:srgbClr val="92D050"/>
                </a:solidFill>
              </a:rPr>
              <a:t>,[123456]</a:t>
            </a:r>
          </a:p>
          <a:p>
            <a:pPr marL="457200" indent="-457200" algn="l" rtl="0" latinLnBrk="1" hangingPunct="0">
              <a:buFont typeface="Wingdings" panose="05000000000000000000" pitchFamily="2" charset="2"/>
              <a:buChar char="§"/>
            </a:pPr>
            <a:endParaRPr lang="en-US" sz="2800" dirty="0">
              <a:solidFill>
                <a:srgbClr val="92D050"/>
              </a:solidFill>
            </a:endParaRPr>
          </a:p>
          <a:p>
            <a:pPr marL="457200" indent="-457200" algn="l" rtl="0" latinLnBrk="1" hangingPunct="0">
              <a:buFont typeface="Wingdings" panose="05000000000000000000" pitchFamily="2" charset="2"/>
              <a:buChar char="§"/>
            </a:pPr>
            <a:r>
              <a:rPr lang="en-US" sz="2800" dirty="0" err="1" smtClean="0">
                <a:solidFill>
                  <a:srgbClr val="92D050"/>
                </a:solidFill>
              </a:rPr>
              <a:t>Mov</a:t>
            </a:r>
            <a:r>
              <a:rPr lang="en-US" sz="2800" dirty="0" smtClean="0">
                <a:solidFill>
                  <a:srgbClr val="92D050"/>
                </a:solidFill>
              </a:rPr>
              <a:t> </a:t>
            </a:r>
            <a:r>
              <a:rPr lang="en-US" sz="2800" dirty="0" err="1" smtClean="0">
                <a:solidFill>
                  <a:srgbClr val="92D050"/>
                </a:solidFill>
              </a:rPr>
              <a:t>eax</a:t>
            </a:r>
            <a:r>
              <a:rPr lang="en-US" sz="2800" dirty="0" smtClean="0">
                <a:solidFill>
                  <a:srgbClr val="92D050"/>
                </a:solidFill>
              </a:rPr>
              <a:t>,[123456]</a:t>
            </a:r>
          </a:p>
          <a:p>
            <a:pPr marL="457200" indent="-457200" algn="l" rtl="0" latinLnBrk="1" hangingPunct="0">
              <a:buFont typeface="Wingdings" panose="05000000000000000000" pitchFamily="2" charset="2"/>
              <a:buChar char="§"/>
            </a:pPr>
            <a:endParaRPr lang="en-US" sz="2800" dirty="0" smtClean="0">
              <a:solidFill>
                <a:srgbClr val="92D050"/>
              </a:solidFill>
            </a:endParaRPr>
          </a:p>
        </p:txBody>
      </p:sp>
      <p:sp>
        <p:nvSpPr>
          <p:cNvPr id="3" name="Rectangle 2"/>
          <p:cNvSpPr/>
          <p:nvPr/>
        </p:nvSpPr>
        <p:spPr>
          <a:xfrm>
            <a:off x="0" y="9340394"/>
            <a:ext cx="13001617" cy="400110"/>
          </a:xfrm>
          <a:prstGeom prst="rect">
            <a:avLst/>
          </a:prstGeom>
        </p:spPr>
        <p:txBody>
          <a:bodyPr wrap="square">
            <a:spAutoFit/>
          </a:bodyPr>
          <a:lstStyle/>
          <a:p>
            <a:pPr algn="l"/>
            <a:r>
              <a:rPr lang="en-US" sz="2000" dirty="0" err="1" smtClean="0">
                <a:solidFill>
                  <a:srgbClr val="FF0000"/>
                </a:solidFill>
              </a:rPr>
              <a:t>Reff</a:t>
            </a:r>
            <a:r>
              <a:rPr lang="en-US" sz="2000" dirty="0" smtClean="0">
                <a:solidFill>
                  <a:srgbClr val="FF0000"/>
                </a:solidFill>
              </a:rPr>
              <a:t>: </a:t>
            </a:r>
            <a:r>
              <a:rPr lang="en-US" sz="2000" dirty="0">
                <a:solidFill>
                  <a:srgbClr val="FF0000"/>
                </a:solidFill>
              </a:rPr>
              <a:t>https://en.wikibooks.org/wiki/X86_Assembly/X86_Architecture</a:t>
            </a:r>
          </a:p>
        </p:txBody>
      </p:sp>
    </p:spTree>
    <p:extLst>
      <p:ext uri="{BB962C8B-B14F-4D97-AF65-F5344CB8AC3E}">
        <p14:creationId xmlns:p14="http://schemas.microsoft.com/office/powerpoint/2010/main" val="2523323566"/>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Controlling EIP</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97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923750"/>
            <a:ext cx="12211050" cy="822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1618039"/>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defRPr sz="1800"/>
            </a:pPr>
            <a:r>
              <a:rPr lang="en-US" sz="4800" b="1" dirty="0">
                <a:solidFill>
                  <a:srgbClr val="72AF2F"/>
                </a:solidFill>
                <a:sym typeface="DIN Alternate"/>
              </a:rPr>
              <a:t>Controlling </a:t>
            </a:r>
            <a:r>
              <a:rPr lang="en-US" sz="4800" b="1" dirty="0" smtClean="0">
                <a:solidFill>
                  <a:srgbClr val="72AF2F"/>
                </a:solidFill>
                <a:sym typeface="DIN Alternate"/>
              </a:rPr>
              <a:t>EIP – Finding Exact Offset</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1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923750"/>
            <a:ext cx="12249150" cy="819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1394342"/>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defRPr sz="1800"/>
            </a:pPr>
            <a:r>
              <a:rPr lang="en-US" sz="4800" b="1" dirty="0">
                <a:solidFill>
                  <a:srgbClr val="72AF2F"/>
                </a:solidFill>
                <a:sym typeface="DIN Alternate"/>
              </a:rPr>
              <a:t>Controlling EIP – Finding Exact Offset</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22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963287"/>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20651"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Controlling EIP – Finding Exact Offset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923750"/>
            <a:ext cx="12287250" cy="8163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496250"/>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Controlling EIP – Finding Exact Offset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923750"/>
            <a:ext cx="12211050" cy="820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699106"/>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Controlling EIP – Finding Exact Offset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57263"/>
            <a:ext cx="12182475" cy="8158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6313966"/>
      </p:ext>
    </p:extLst>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Controlling EIP – Finding Exact Offset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80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923749"/>
            <a:ext cx="12087225" cy="820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2155208"/>
      </p:ext>
    </p:extLst>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Controlling EIP – Finding Exact Offset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13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623951"/>
      </p:ext>
    </p:extLst>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Controlling EIP – Finding Exact Offset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923750"/>
            <a:ext cx="12211050" cy="8177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943732"/>
      </p:ext>
    </p:extLst>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Controlling EIP – Finding Exact Offset</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16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 y="923750"/>
            <a:ext cx="12172950" cy="823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244341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1285395"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Crude Intro To x86 ASM</a:t>
            </a:r>
            <a:endParaRPr sz="4800" b="1" dirty="0">
              <a:solidFill>
                <a:srgbClr val="72AF2F"/>
              </a:solidFill>
              <a:latin typeface="+mj-lt"/>
              <a:ea typeface="+mj-ea"/>
              <a:cs typeface="+mj-cs"/>
              <a:sym typeface="DIN Alternate"/>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502" y="1914523"/>
            <a:ext cx="8202612" cy="5989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7130233"/>
      </p:ext>
    </p:extLst>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smtClean="0">
                <a:solidFill>
                  <a:srgbClr val="72AF2F"/>
                </a:solidFill>
                <a:latin typeface="+mj-lt"/>
                <a:ea typeface="+mj-ea"/>
                <a:cs typeface="+mj-cs"/>
                <a:sym typeface="DIN Alternate"/>
              </a:rPr>
              <a:t>Finding Shellcode Space</a:t>
            </a:r>
            <a:endParaRPr sz="4800" b="1" dirty="0">
              <a:solidFill>
                <a:srgbClr val="72AF2F"/>
              </a:solidFill>
              <a:latin typeface="+mj-lt"/>
              <a:ea typeface="+mj-ea"/>
              <a:cs typeface="+mj-cs"/>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90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923750"/>
            <a:ext cx="12239625" cy="812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619274"/>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Shellcode Space</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923750"/>
            <a:ext cx="12201525" cy="827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8504995"/>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a:t>
            </a:r>
            <a:r>
              <a:rPr lang="en-US" sz="4800" b="1" dirty="0" smtClean="0">
                <a:solidFill>
                  <a:srgbClr val="72AF2F"/>
                </a:solidFill>
                <a:sym typeface="DIN Alternate"/>
              </a:rPr>
              <a:t>Bad Characters</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177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3988662"/>
      </p:ext>
    </p:extLst>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Bad Characters</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09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1732175"/>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Bad Characters</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923750"/>
            <a:ext cx="12211050" cy="819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3549300"/>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Bad Characters</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923750"/>
            <a:ext cx="12220575" cy="826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5005315"/>
      </p:ext>
    </p:extLst>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defRPr sz="1800"/>
            </a:pPr>
            <a:r>
              <a:rPr lang="en-US" sz="4800" b="1" dirty="0">
                <a:solidFill>
                  <a:srgbClr val="72AF2F"/>
                </a:solidFill>
                <a:sym typeface="DIN Alternate"/>
              </a:rPr>
              <a:t>Finding Bad </a:t>
            </a:r>
            <a:r>
              <a:rPr lang="en-US" sz="4800" b="1" dirty="0" smtClean="0">
                <a:solidFill>
                  <a:srgbClr val="72AF2F"/>
                </a:solidFill>
                <a:sym typeface="DIN Alternate"/>
              </a:rPr>
              <a:t>Characters</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2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923750"/>
            <a:ext cx="12230100" cy="8177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0543129"/>
      </p:ext>
    </p:extLst>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defRPr sz="1800"/>
            </a:pPr>
            <a:r>
              <a:rPr lang="en-US" sz="4800" b="1" dirty="0">
                <a:solidFill>
                  <a:srgbClr val="72AF2F"/>
                </a:solidFill>
                <a:sym typeface="DIN Alternate"/>
              </a:rPr>
              <a:t>Finding Bad </a:t>
            </a:r>
            <a:r>
              <a:rPr lang="en-US" sz="4800" b="1" dirty="0" smtClean="0">
                <a:solidFill>
                  <a:srgbClr val="72AF2F"/>
                </a:solidFill>
                <a:sym typeface="DIN Alternate"/>
              </a:rPr>
              <a:t>Characters</a:t>
            </a:r>
            <a:endParaRPr lang="en-US" sz="4800" b="1" dirty="0">
              <a:solidFill>
                <a:srgbClr val="72AF2F"/>
              </a:solidFill>
              <a:sym typeface="DIN Alternate"/>
            </a:endParaRP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103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923750"/>
            <a:ext cx="12201525" cy="809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972050" y="3257550"/>
            <a:ext cx="1100138"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864166"/>
      </p:ext>
    </p:extLst>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Bad Characters</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23750"/>
            <a:ext cx="12182475" cy="812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1993635"/>
      </p:ext>
    </p:extLst>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p:nvPr/>
        </p:nvSpPr>
        <p:spPr>
          <a:xfrm>
            <a:off x="6363" y="82494"/>
            <a:ext cx="12998437"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defRPr sz="1800"/>
            </a:pPr>
            <a:r>
              <a:rPr lang="en-US" sz="4800" b="1" dirty="0">
                <a:solidFill>
                  <a:srgbClr val="72AF2F"/>
                </a:solidFill>
                <a:sym typeface="DIN Alternate"/>
              </a:rPr>
              <a:t>Finding Bad Characters</a:t>
            </a:r>
          </a:p>
        </p:txBody>
      </p:sp>
      <p:sp>
        <p:nvSpPr>
          <p:cNvPr id="2" name="TextBox 1"/>
          <p:cNvSpPr txBox="1"/>
          <p:nvPr/>
        </p:nvSpPr>
        <p:spPr>
          <a:xfrm>
            <a:off x="6362" y="4597063"/>
            <a:ext cx="12998437"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rtl="0" latinLnBrk="1" hangingPunct="0"/>
            <a:endParaRPr lang="en-US" sz="2800" dirty="0" smtClean="0">
              <a:solidFill>
                <a:srgbClr val="92D050"/>
              </a:solidFill>
            </a:endParaRPr>
          </a:p>
          <a:p>
            <a:pPr lvl="1" indent="0" algn="l" rtl="0" latinLnBrk="1" hangingPunct="0"/>
            <a:endParaRPr lang="en-US" sz="2800" dirty="0" smtClean="0">
              <a:solidFill>
                <a:srgbClr val="92D050"/>
              </a:solidFill>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923750"/>
            <a:ext cx="12211050" cy="839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6738"/>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DIN Alternate"/>
        <a:ea typeface="DIN Alternate"/>
        <a:cs typeface="DIN Alternate"/>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Verve</Template>
  <TotalTime>4812</TotalTime>
  <Words>2987</Words>
  <Application>Microsoft Office PowerPoint</Application>
  <PresentationFormat>Custom</PresentationFormat>
  <Paragraphs>343</Paragraphs>
  <Slides>119</Slides>
  <Notes>119</Notes>
  <HiddenSlides>0</HiddenSlides>
  <MMClips>0</MMClips>
  <ScaleCrop>false</ScaleCrop>
  <HeadingPairs>
    <vt:vector size="4" baseType="variant">
      <vt:variant>
        <vt:lpstr>Theme</vt:lpstr>
      </vt:variant>
      <vt:variant>
        <vt:i4>1</vt:i4>
      </vt:variant>
      <vt:variant>
        <vt:lpstr>Slide Titles</vt:lpstr>
      </vt:variant>
      <vt:variant>
        <vt:i4>119</vt:i4>
      </vt:variant>
    </vt:vector>
  </HeadingPairs>
  <TitlesOfParts>
    <vt:vector size="120" baseType="lpstr">
      <vt:lpstr>Verve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Owais Mehtab</dc:creator>
  <cp:lastModifiedBy>Windows User</cp:lastModifiedBy>
  <cp:revision>729</cp:revision>
  <dcterms:modified xsi:type="dcterms:W3CDTF">2020-11-07T19:48:33Z</dcterms:modified>
</cp:coreProperties>
</file>